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92" r:id="rId3"/>
    <p:sldId id="257" r:id="rId4"/>
    <p:sldId id="312" r:id="rId5"/>
    <p:sldId id="295" r:id="rId6"/>
    <p:sldId id="310" r:id="rId7"/>
    <p:sldId id="282" r:id="rId8"/>
    <p:sldId id="285" r:id="rId9"/>
    <p:sldId id="301" r:id="rId10"/>
    <p:sldId id="281" r:id="rId11"/>
    <p:sldId id="287" r:id="rId12"/>
    <p:sldId id="289" r:id="rId13"/>
    <p:sldId id="291" r:id="rId14"/>
    <p:sldId id="3452" r:id="rId15"/>
    <p:sldId id="303" r:id="rId16"/>
    <p:sldId id="3460" r:id="rId17"/>
    <p:sldId id="3461" r:id="rId18"/>
    <p:sldId id="313" r:id="rId19"/>
    <p:sldId id="309" r:id="rId20"/>
    <p:sldId id="322" r:id="rId21"/>
    <p:sldId id="299" r:id="rId22"/>
    <p:sldId id="636" r:id="rId23"/>
    <p:sldId id="262" r:id="rId24"/>
    <p:sldId id="263" r:id="rId25"/>
    <p:sldId id="264" r:id="rId26"/>
    <p:sldId id="300" r:id="rId27"/>
    <p:sldId id="267" r:id="rId28"/>
    <p:sldId id="268" r:id="rId29"/>
    <p:sldId id="269" r:id="rId30"/>
    <p:sldId id="323" r:id="rId31"/>
    <p:sldId id="3457" r:id="rId32"/>
    <p:sldId id="3442" r:id="rId33"/>
    <p:sldId id="3455" r:id="rId34"/>
    <p:sldId id="272" r:id="rId35"/>
    <p:sldId id="273" r:id="rId36"/>
    <p:sldId id="274" r:id="rId37"/>
    <p:sldId id="3458" r:id="rId38"/>
    <p:sldId id="320" r:id="rId39"/>
    <p:sldId id="319" r:id="rId40"/>
    <p:sldId id="318" r:id="rId41"/>
    <p:sldId id="3456" r:id="rId42"/>
    <p:sldId id="321" r:id="rId43"/>
    <p:sldId id="3459" r:id="rId44"/>
    <p:sldId id="275" r:id="rId45"/>
    <p:sldId id="308" r:id="rId46"/>
    <p:sldId id="279" r:id="rId47"/>
    <p:sldId id="302" r:id="rId48"/>
    <p:sldId id="276" r:id="rId49"/>
    <p:sldId id="949" r:id="rId50"/>
    <p:sldId id="951" r:id="rId51"/>
    <p:sldId id="3441" r:id="rId52"/>
    <p:sldId id="955" r:id="rId53"/>
    <p:sldId id="960" r:id="rId54"/>
    <p:sldId id="3439" r:id="rId55"/>
    <p:sldId id="3440" r:id="rId56"/>
    <p:sldId id="317" r:id="rId57"/>
    <p:sldId id="315" r:id="rId58"/>
    <p:sldId id="261" r:id="rId59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F00"/>
    <a:srgbClr val="E2AC00"/>
    <a:srgbClr val="808000"/>
    <a:srgbClr val="00CC66"/>
    <a:srgbClr val="FF6600"/>
    <a:srgbClr val="003399"/>
    <a:srgbClr val="D6009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89943" autoAdjust="0"/>
  </p:normalViewPr>
  <p:slideViewPr>
    <p:cSldViewPr>
      <p:cViewPr varScale="1">
        <p:scale>
          <a:sx n="68" d="100"/>
          <a:sy n="68" d="100"/>
        </p:scale>
        <p:origin x="222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1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161440" cy="3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88" tIns="46695" rIns="93388" bIns="46695" numCol="1" anchor="t" anchorCtr="0" compatLnSpc="1">
            <a:prstTxWarp prst="textNoShape">
              <a:avLst/>
            </a:prstTxWarp>
          </a:bodyPr>
          <a:lstStyle>
            <a:lvl1pPr defTabSz="934053" eaLnBrk="1" hangingPunct="1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9761" y="0"/>
            <a:ext cx="4161439" cy="3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88" tIns="46695" rIns="93388" bIns="46695" numCol="1" anchor="t" anchorCtr="0" compatLnSpc="1">
            <a:prstTxWarp prst="textNoShape">
              <a:avLst/>
            </a:prstTxWarp>
          </a:bodyPr>
          <a:lstStyle>
            <a:lvl1pPr algn="r" defTabSz="934053" eaLnBrk="1" hangingPunct="1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950038"/>
            <a:ext cx="4161440" cy="3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88" tIns="46695" rIns="93388" bIns="46695" numCol="1" anchor="b" anchorCtr="0" compatLnSpc="1">
            <a:prstTxWarp prst="textNoShape">
              <a:avLst/>
            </a:prstTxWarp>
          </a:bodyPr>
          <a:lstStyle>
            <a:lvl1pPr defTabSz="934053" eaLnBrk="1" hangingPunct="1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9761" y="6950038"/>
            <a:ext cx="4161439" cy="3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88" tIns="46695" rIns="93388" bIns="46695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44D3D24-BF0A-4936-9C21-584AA6782772}" type="slidenum">
              <a:rPr lang="en-GB" altLang="sl-SI"/>
              <a:pPr>
                <a:defRPr/>
              </a:pPr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01292" cy="34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44" tIns="44172" rIns="88344" bIns="4417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Symbol" pitchFamily="18" charset="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99910" y="0"/>
            <a:ext cx="4201291" cy="34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44" tIns="44172" rIns="88344" bIns="4417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Symbol" pitchFamily="18" charset="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43225" y="522288"/>
            <a:ext cx="3714750" cy="2787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1313" y="3482697"/>
            <a:ext cx="6998576" cy="331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44" tIns="44172" rIns="88344" bIns="441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7101"/>
            <a:ext cx="4201292" cy="34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44" tIns="44172" rIns="88344" bIns="4417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Symbol" pitchFamily="18" charset="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99910" y="6967101"/>
            <a:ext cx="4201291" cy="34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44" tIns="44172" rIns="88344" bIns="4417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Symbol" panose="05050102010706020507" pitchFamily="18" charset="2"/>
              </a:defRPr>
            </a:lvl1pPr>
          </a:lstStyle>
          <a:p>
            <a:pPr>
              <a:defRPr/>
            </a:pPr>
            <a:fld id="{2684B3BA-F078-4557-9374-2A71DFCE68EA}" type="slidenum">
              <a:rPr lang="en-GB" altLang="sl-SI"/>
              <a:pPr>
                <a:defRPr/>
              </a:pPr>
              <a:t>‹#›</a:t>
            </a:fld>
            <a:endParaRPr lang="en-GB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l-SI" altLang="en-US">
              <a:latin typeface="Times New Roman" panose="02020603050405020304" pitchFamily="18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7550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3313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4638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7550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4750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01950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9150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6350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EF2A075-72E9-4F2B-B541-CB86857ACB14}" type="slidenum">
              <a:rPr lang="en-GB" altLang="en-US" smtClean="0">
                <a:latin typeface="Symbol" panose="05050102010706020507" pitchFamily="18" charset="2"/>
              </a:rPr>
              <a:pPr>
                <a:spcBef>
                  <a:spcPct val="0"/>
                </a:spcBef>
              </a:pPr>
              <a:t>1</a:t>
            </a:fld>
            <a:endParaRPr lang="en-GB" altLang="en-US">
              <a:latin typeface="Symbol" panose="05050102010706020507" pitchFamily="18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C35C0AA6-0F08-488D-8D13-17B144F41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7550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3313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4638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7550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4750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01950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9150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6350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1DCE98-60EA-4721-921F-FDDD0F19E611}" type="slidenum">
              <a:rPr lang="en-GB" altLang="en-US">
                <a:latin typeface="Symbol" panose="05050102010706020507" pitchFamily="18" charset="2"/>
              </a:rPr>
              <a:pPr>
                <a:spcBef>
                  <a:spcPct val="0"/>
                </a:spcBef>
              </a:pPr>
              <a:t>22</a:t>
            </a:fld>
            <a:endParaRPr lang="en-GB" altLang="en-US">
              <a:latin typeface="Symbol" panose="05050102010706020507" pitchFamily="18" charset="2"/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2DB0A553-1BF6-4616-8CB4-9BEBC6F6FB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08363" y="652463"/>
            <a:ext cx="3141662" cy="2355850"/>
          </a:xfrm>
          <a:solidFill>
            <a:srgbClr val="FFFFFF"/>
          </a:solidFill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EA65D6C8-51FE-401E-B285-00D23FF58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38288" y="3238500"/>
            <a:ext cx="6886575" cy="2614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877" tIns="40939" rIns="81877" bIns="40939" anchor="ctr"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429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91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7470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0198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207736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28600"/>
            <a:ext cx="77724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701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0198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7395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1600" y="228600"/>
            <a:ext cx="60198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815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860F0F-C3D7-4B29-9C51-300913E7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183" y="33543"/>
            <a:ext cx="3674404" cy="369332"/>
          </a:xfrm>
          <a:prstGeom prst="rect">
            <a:avLst/>
          </a:prstGeom>
          <a:solidFill>
            <a:srgbClr val="FFFF99"/>
          </a:solidFill>
          <a:ln w="57150">
            <a:solidFill>
              <a:srgbClr val="1C1CFF"/>
            </a:solidFill>
          </a:ln>
        </p:spPr>
        <p:txBody>
          <a:bodyPr wrap="none">
            <a:spAutoFit/>
          </a:bodyPr>
          <a:lstStyle>
            <a:lvl1pPr>
              <a:defRPr sz="1800" b="1">
                <a:solidFill>
                  <a:srgbClr val="1C1CFF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505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0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88"/>
            <a:ext cx="4015055" cy="349702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lIns="72000" tIns="36000" rIns="72000" bIns="36000" anchor="t" anchorCtr="0">
            <a:spAutoFit/>
          </a:bodyPr>
          <a:lstStyle>
            <a:lvl1pPr>
              <a:defRPr sz="2000" b="1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12. 11. 2018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Photodetectors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F453-BD54-435B-B9A7-CA5F821F5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9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258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81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437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876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874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94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26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11"/>
          <p:cNvSpPr>
            <a:spLocks noChangeArrowheads="1"/>
          </p:cNvSpPr>
          <p:nvPr userDrawn="1"/>
        </p:nvSpPr>
        <p:spPr bwMode="auto">
          <a:xfrm>
            <a:off x="381000" y="914400"/>
            <a:ext cx="8458200" cy="76200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FFFF00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sl-SI" altLang="en-US"/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auto">
          <a:xfrm>
            <a:off x="428625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sl-SI" altLang="en-US" sz="1400" dirty="0"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1400" dirty="0"/>
              <a:t>June 12</a:t>
            </a:r>
            <a:r>
              <a:rPr lang="sl-SI" altLang="en-US" sz="1400" dirty="0"/>
              <a:t>, 202</a:t>
            </a:r>
            <a:r>
              <a:rPr lang="en-US" altLang="en-US" sz="1400" dirty="0"/>
              <a:t>5</a:t>
            </a:r>
          </a:p>
        </p:txBody>
      </p:sp>
      <p:sp>
        <p:nvSpPr>
          <p:cNvPr id="1030" name="Rectangle 19"/>
          <p:cNvSpPr>
            <a:spLocks noChangeArrowheads="1"/>
          </p:cNvSpPr>
          <p:nvPr/>
        </p:nvSpPr>
        <p:spPr bwMode="auto">
          <a:xfrm>
            <a:off x="2214563" y="6553200"/>
            <a:ext cx="403383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dirty="0"/>
              <a:t>ANNIMA 2025</a:t>
            </a:r>
            <a:endParaRPr lang="sl-SI" altLang="en-US" sz="1400" dirty="0"/>
          </a:p>
        </p:txBody>
      </p:sp>
      <p:sp>
        <p:nvSpPr>
          <p:cNvPr id="1031" name="Rectangle 20"/>
          <p:cNvSpPr>
            <a:spLocks noChangeArrowheads="1"/>
          </p:cNvSpPr>
          <p:nvPr userDrawn="1"/>
        </p:nvSpPr>
        <p:spPr bwMode="auto">
          <a:xfrm>
            <a:off x="381000" y="6477000"/>
            <a:ext cx="8458200" cy="762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66FF99">
                  <a:alpha val="42998"/>
                </a:srgbClr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sl-SI" altLang="en-US"/>
          </a:p>
        </p:txBody>
      </p:sp>
      <p:sp>
        <p:nvSpPr>
          <p:cNvPr id="1032" name="Text Box 21"/>
          <p:cNvSpPr txBox="1">
            <a:spLocks noChangeArrowheads="1"/>
          </p:cNvSpPr>
          <p:nvPr userDrawn="1"/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l-SI" sz="1400"/>
              <a:t>Peter Križan, Ljubljana</a:t>
            </a:r>
            <a:endParaRPr lang="en-GB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72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1.png"/><Relationship Id="rId5" Type="http://schemas.openxmlformats.org/officeDocument/2006/relationships/hyperlink" Target="http://dx.doi.org/10.1016/S0168-9002(99)01203-6" TargetMode="Externa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S0168-9002(99)01203-6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60.png"/><Relationship Id="rId5" Type="http://schemas.openxmlformats.org/officeDocument/2006/relationships/hyperlink" Target="http://dx.doi.org/10.1016/S0168-9002(99)01203-6" TargetMode="Externa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S0168-9002(99)01203-6" TargetMode="External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9.png"/><Relationship Id="rId4" Type="http://schemas.openxmlformats.org/officeDocument/2006/relationships/image" Target="../media/image8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2.png"/><Relationship Id="rId4" Type="http://schemas.openxmlformats.org/officeDocument/2006/relationships/hyperlink" Target="http://dx.doi.org/10.1016/S0168-9002(99)01203-6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10.png"/><Relationship Id="rId4" Type="http://schemas.openxmlformats.org/officeDocument/2006/relationships/hyperlink" Target="http://dx.doi.org/10.1016/S0168-9002(99)01203-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dx.doi.org/10.1016/S0168-9002(99)01203-6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016/S0168-9002(99)01203-6" TargetMode="External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016/S0168-9002(99)01203-6" TargetMode="External"/><Relationship Id="rId3" Type="http://schemas.openxmlformats.org/officeDocument/2006/relationships/image" Target="../media/image120.jpeg"/><Relationship Id="rId7" Type="http://schemas.openxmlformats.org/officeDocument/2006/relationships/image" Target="../media/image8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25.emf"/><Relationship Id="rId7" Type="http://schemas.openxmlformats.org/officeDocument/2006/relationships/hyperlink" Target="http://dx.doi.org/10.1016/S0168-9002(99)01203-6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8.emf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S0168-9002(99)01203-6" TargetMode="External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hyperlink" Target="http://dx.doi.org/10.1016/S0168-9002(99)01203-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x.doi.org/10.1016/S0168-9002(99)01203-6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4.emf"/><Relationship Id="rId5" Type="http://schemas.openxmlformats.org/officeDocument/2006/relationships/hyperlink" Target="http://dx.doi.org/10.1016/S0168-9002(99)01203-6" TargetMode="External"/><Relationship Id="rId10" Type="http://schemas.openxmlformats.org/officeDocument/2006/relationships/image" Target="../media/image208.png"/><Relationship Id="rId4" Type="http://schemas.openxmlformats.org/officeDocument/2006/relationships/image" Target="../media/image14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3" Type="http://schemas.openxmlformats.org/officeDocument/2006/relationships/hyperlink" Target="http://dx.doi.org/10.1016/S0168-9002(99)01203-6" TargetMode="External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" Type="http://schemas.openxmlformats.org/officeDocument/2006/relationships/image" Target="../media/image160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4.png"/><Relationship Id="rId7" Type="http://schemas.openxmlformats.org/officeDocument/2006/relationships/image" Target="NUL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NULL"/><Relationship Id="rId11" Type="http://schemas.openxmlformats.org/officeDocument/2006/relationships/image" Target="../media/image180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03225" y="5811838"/>
            <a:ext cx="8642350" cy="107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l-SI"/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-176213" y="4256088"/>
            <a:ext cx="9432926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00000"/>
                </a:solidFill>
              </a:rPr>
              <a:t>Novel photon detectors</a:t>
            </a:r>
            <a:endParaRPr lang="en-GB" altLang="en-US" sz="4000">
              <a:solidFill>
                <a:srgbClr val="C00000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70865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ja-JP" sz="2800">
                <a:ea typeface="ＭＳ Ｐゴシック" panose="020B0600070205080204" pitchFamily="34" charset="-128"/>
              </a:rPr>
              <a:t>Peter Kri</a:t>
            </a:r>
            <a:r>
              <a:rPr lang="sl-SI" altLang="ja-JP" sz="2800"/>
              <a:t>ž</a:t>
            </a:r>
            <a:r>
              <a:rPr lang="en-US" altLang="ja-JP" sz="2800">
                <a:ea typeface="ＭＳ Ｐゴシック" panose="020B0600070205080204" pitchFamily="34" charset="-128"/>
              </a:rPr>
              <a:t>an</a:t>
            </a:r>
          </a:p>
          <a:p>
            <a:pPr eaLnBrk="1" hangingPunct="1"/>
            <a:r>
              <a:rPr lang="en-US" altLang="ja-JP" sz="2400" i="1">
                <a:ea typeface="ＭＳ Ｐゴシック" panose="020B0600070205080204" pitchFamily="34" charset="-128"/>
              </a:rPr>
              <a:t>University of Ljubljana and J. Stefan Institute</a:t>
            </a:r>
            <a:endParaRPr lang="en-GB" altLang="en-US"/>
          </a:p>
        </p:txBody>
      </p:sp>
      <p:sp>
        <p:nvSpPr>
          <p:cNvPr id="9" name="Rectangle 8"/>
          <p:cNvSpPr/>
          <p:nvPr/>
        </p:nvSpPr>
        <p:spPr>
          <a:xfrm>
            <a:off x="6572250" y="6572250"/>
            <a:ext cx="2071688" cy="214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l-SI"/>
          </a:p>
        </p:txBody>
      </p:sp>
      <p:pic>
        <p:nvPicPr>
          <p:cNvPr id="4102" name="Picture 39" descr="ij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5972175"/>
            <a:ext cx="841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4" descr="uni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5413375"/>
            <a:ext cx="6953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365548"/>
            <a:ext cx="114458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043411"/>
            <a:ext cx="2330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10031" r="9663" b="711"/>
          <a:stretch>
            <a:fillRect/>
          </a:stretch>
        </p:blipFill>
        <p:spPr bwMode="auto">
          <a:xfrm>
            <a:off x="165100" y="3529186"/>
            <a:ext cx="10096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043411"/>
            <a:ext cx="14287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5" descr="C:\latex\pictures\dsdr\mcd.eps_di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3054523"/>
            <a:ext cx="239712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540967"/>
            <a:ext cx="129063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object 26"/>
          <p:cNvSpPr>
            <a:spLocks noChangeArrowheads="1"/>
          </p:cNvSpPr>
          <p:nvPr/>
        </p:nvSpPr>
        <p:spPr bwMode="auto">
          <a:xfrm>
            <a:off x="7740650" y="3718098"/>
            <a:ext cx="1403350" cy="935038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F9841-0A29-4D30-8C01-159421379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3" y="35496"/>
            <a:ext cx="9048750" cy="2419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47065D-D62C-492B-B40E-6959A416CD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5856" y="-5138"/>
            <a:ext cx="2718486" cy="19219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 dirty="0"/>
              <a:t>MCP PMT </a:t>
            </a:r>
            <a:r>
              <a:rPr lang="en-US" altLang="en-US" dirty="0"/>
              <a:t>model</a:t>
            </a:r>
            <a:r>
              <a:rPr lang="sl-SI" altLang="en-US" dirty="0" err="1"/>
              <a:t>ing</a:t>
            </a:r>
            <a:endParaRPr lang="sl-SI" altLang="en-US" dirty="0"/>
          </a:p>
        </p:txBody>
      </p:sp>
      <p:pic>
        <p:nvPicPr>
          <p:cNvPr id="1536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25089"/>
            <a:ext cx="5184575" cy="248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19"/>
          <p:cNvSpPr txBox="1">
            <a:spLocks noChangeArrowheads="1"/>
          </p:cNvSpPr>
          <p:nvPr/>
        </p:nvSpPr>
        <p:spPr bwMode="auto">
          <a:xfrm>
            <a:off x="3347864" y="1214438"/>
            <a:ext cx="56886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1600" dirty="0" err="1"/>
              <a:t>Tails</a:t>
            </a:r>
            <a:r>
              <a:rPr lang="sl-SI" altLang="en-US" sz="1600" dirty="0"/>
              <a:t> </a:t>
            </a:r>
            <a:r>
              <a:rPr lang="sl-SI" altLang="en-US" sz="1600" dirty="0" err="1"/>
              <a:t>understood</a:t>
            </a:r>
            <a:r>
              <a:rPr lang="sl-SI" altLang="en-US" sz="1600" dirty="0"/>
              <a:t> (</a:t>
            </a:r>
            <a:r>
              <a:rPr lang="sl-SI" altLang="en-US" sz="1600" dirty="0" err="1"/>
              <a:t>elastic</a:t>
            </a:r>
            <a:r>
              <a:rPr lang="sl-SI" altLang="en-US" sz="1600" dirty="0"/>
              <a:t> </a:t>
            </a:r>
            <a:r>
              <a:rPr lang="sl-SI" altLang="en-US" sz="1600" dirty="0" err="1"/>
              <a:t>and</a:t>
            </a:r>
            <a:r>
              <a:rPr lang="sl-SI" altLang="en-US" sz="1600" dirty="0"/>
              <a:t> </a:t>
            </a:r>
            <a:r>
              <a:rPr lang="sl-SI" altLang="en-US" sz="1600" dirty="0" err="1"/>
              <a:t>inelastic</a:t>
            </a:r>
            <a:r>
              <a:rPr lang="sl-SI" altLang="en-US" sz="1600" dirty="0"/>
              <a:t> </a:t>
            </a:r>
            <a:r>
              <a:rPr lang="sl-SI" altLang="en-US" sz="1600" dirty="0" err="1"/>
              <a:t>scattering</a:t>
            </a:r>
            <a:r>
              <a:rPr lang="sl-SI" altLang="en-US" sz="1600" dirty="0"/>
              <a:t> </a:t>
            </a:r>
            <a:r>
              <a:rPr lang="sl-SI" altLang="en-US" sz="1600" dirty="0" err="1"/>
              <a:t>of</a:t>
            </a:r>
            <a:r>
              <a:rPr lang="sl-SI" altLang="en-US" sz="1600" dirty="0"/>
              <a:t> </a:t>
            </a:r>
            <a:r>
              <a:rPr lang="sl-SI" altLang="en-US" sz="1600" dirty="0" err="1"/>
              <a:t>photoelectrons</a:t>
            </a:r>
            <a:r>
              <a:rPr lang="sl-SI" altLang="en-US" sz="1600" dirty="0"/>
              <a:t> </a:t>
            </a:r>
            <a:r>
              <a:rPr lang="sl-SI" altLang="en-US" sz="1600" dirty="0" err="1"/>
              <a:t>off</a:t>
            </a:r>
            <a:r>
              <a:rPr lang="sl-SI" altLang="en-US" sz="1600" dirty="0"/>
              <a:t> </a:t>
            </a:r>
            <a:r>
              <a:rPr lang="sl-SI" altLang="en-US" sz="1600" dirty="0" err="1"/>
              <a:t>the</a:t>
            </a:r>
            <a:r>
              <a:rPr lang="sl-SI" altLang="en-US" sz="1600" dirty="0"/>
              <a:t> MCP), </a:t>
            </a:r>
            <a:r>
              <a:rPr lang="sl-SI" altLang="en-US" sz="1600" dirty="0" err="1"/>
              <a:t>can</a:t>
            </a:r>
            <a:r>
              <a:rPr lang="sl-SI" altLang="en-US" sz="1600" dirty="0"/>
              <a:t> be </a:t>
            </a:r>
            <a:r>
              <a:rPr lang="sl-SI" altLang="en-US" sz="1600" dirty="0" err="1"/>
              <a:t>significantly</a:t>
            </a:r>
            <a:r>
              <a:rPr lang="sl-SI" altLang="en-US" sz="1600" dirty="0"/>
              <a:t> </a:t>
            </a:r>
            <a:r>
              <a:rPr lang="sl-SI" altLang="en-US" sz="1600" dirty="0" err="1"/>
              <a:t>reduced</a:t>
            </a:r>
            <a:r>
              <a:rPr lang="sl-SI" altLang="en-US" sz="1600" dirty="0"/>
              <a:t> </a:t>
            </a:r>
            <a:r>
              <a:rPr lang="sl-SI" altLang="en-US" sz="1600" dirty="0" err="1"/>
              <a:t>by</a:t>
            </a:r>
            <a:r>
              <a:rPr lang="sl-SI" altLang="en-US" sz="1600" dirty="0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sl-SI" altLang="en-US" sz="1600" dirty="0"/>
              <a:t> </a:t>
            </a:r>
            <a:r>
              <a:rPr lang="sl-SI" altLang="en-US" sz="1600" dirty="0" err="1"/>
              <a:t>decreased</a:t>
            </a:r>
            <a:r>
              <a:rPr lang="sl-SI" altLang="en-US" sz="1600" dirty="0"/>
              <a:t> </a:t>
            </a:r>
            <a:r>
              <a:rPr lang="sl-SI" altLang="en-US" sz="1600" dirty="0" err="1"/>
              <a:t>photocathode</a:t>
            </a:r>
            <a:r>
              <a:rPr lang="sl-SI" altLang="en-US" sz="1600" dirty="0"/>
              <a:t>-MCP distance </a:t>
            </a:r>
            <a:r>
              <a:rPr lang="sl-SI" altLang="en-US" sz="1600" dirty="0" err="1"/>
              <a:t>and</a:t>
            </a:r>
            <a:r>
              <a:rPr lang="sl-SI" altLang="en-US" sz="1600" dirty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 </a:t>
            </a:r>
            <a:r>
              <a:rPr lang="sl-SI" altLang="en-US" sz="1600" dirty="0" err="1"/>
              <a:t>increased</a:t>
            </a:r>
            <a:r>
              <a:rPr lang="sl-SI" altLang="en-US" sz="1600" dirty="0"/>
              <a:t> </a:t>
            </a:r>
            <a:r>
              <a:rPr lang="sl-SI" altLang="en-US" sz="1600" dirty="0" err="1"/>
              <a:t>photocathode</a:t>
            </a:r>
            <a:r>
              <a:rPr lang="sl-SI" altLang="en-US" sz="1600" dirty="0"/>
              <a:t>-MCP </a:t>
            </a:r>
            <a:r>
              <a:rPr lang="sl-SI" altLang="en-US" sz="1600" dirty="0" err="1"/>
              <a:t>voltage</a:t>
            </a:r>
            <a:r>
              <a:rPr lang="sl-SI" altLang="en-US" sz="1600" dirty="0"/>
              <a:t> </a:t>
            </a:r>
            <a:r>
              <a:rPr lang="sl-SI" altLang="en-US" sz="1600" dirty="0" err="1"/>
              <a:t>difference</a:t>
            </a:r>
            <a:endParaRPr lang="sl-SI" alt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7280CC-7817-4587-8FAB-E4046C29E487}"/>
              </a:ext>
            </a:extLst>
          </p:cNvPr>
          <p:cNvSpPr txBox="1"/>
          <p:nvPr/>
        </p:nvSpPr>
        <p:spPr>
          <a:xfrm>
            <a:off x="1305809" y="4136238"/>
            <a:ext cx="50609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accent2"/>
                </a:solidFill>
                <a:latin typeface="+mn-lt"/>
              </a:rPr>
              <a:t>Timing: Expect to improve with increased photocathode-MCP voltage difference as sqrt(HV</a:t>
            </a:r>
            <a:r>
              <a:rPr lang="en-US" sz="1400" b="0" baseline="-25000" dirty="0">
                <a:solidFill>
                  <a:schemeClr val="accent2"/>
                </a:solidFill>
                <a:latin typeface="+mn-lt"/>
              </a:rPr>
              <a:t>PC-MCP1</a:t>
            </a:r>
            <a:r>
              <a:rPr lang="en-US" sz="1400" b="0" dirty="0">
                <a:solidFill>
                  <a:schemeClr val="accent2"/>
                </a:solidFill>
                <a:latin typeface="+mn-lt"/>
              </a:rPr>
              <a:t>)</a:t>
            </a:r>
          </a:p>
          <a:p>
            <a:endParaRPr lang="en-US" sz="1400" dirty="0">
              <a:solidFill>
                <a:schemeClr val="accent2"/>
              </a:solidFill>
              <a:latin typeface="+mn-lt"/>
            </a:endParaRPr>
          </a:p>
          <a:p>
            <a:r>
              <a:rPr lang="en-US" sz="1400" b="0" dirty="0">
                <a:solidFill>
                  <a:schemeClr val="accent2"/>
                </a:solidFill>
                <a:latin typeface="+mn-lt"/>
              </a:rPr>
              <a:t>                MCP-PMT LAPPD – timing</a:t>
            </a:r>
            <a:r>
              <a:rPr lang="sl-SI" sz="1400" b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sl-SI" sz="1400" b="0" dirty="0" err="1">
                <a:solidFill>
                  <a:schemeClr val="accent2"/>
                </a:solidFill>
                <a:latin typeface="+mn-lt"/>
              </a:rPr>
              <a:t>vs</a:t>
            </a:r>
            <a:r>
              <a:rPr lang="sl-SI" sz="1400" b="0" dirty="0">
                <a:solidFill>
                  <a:schemeClr val="accent2"/>
                </a:solidFill>
                <a:latin typeface="+mn-lt"/>
              </a:rPr>
              <a:t> PC-MCP1 </a:t>
            </a:r>
            <a:r>
              <a:rPr lang="sl-SI" sz="1400" b="0" dirty="0" err="1">
                <a:solidFill>
                  <a:schemeClr val="accent2"/>
                </a:solidFill>
                <a:latin typeface="+mn-lt"/>
              </a:rPr>
              <a:t>voltage</a:t>
            </a:r>
            <a:r>
              <a:rPr lang="en-US" sz="1400" b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1400" b="0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</a:t>
            </a:r>
            <a:endParaRPr lang="en-SI" sz="1400" dirty="0">
              <a:solidFill>
                <a:schemeClr val="accent2"/>
              </a:solidFill>
            </a:endParaRPr>
          </a:p>
        </p:txBody>
      </p:sp>
      <p:grpSp>
        <p:nvGrpSpPr>
          <p:cNvPr id="16" name="Group 37">
            <a:extLst>
              <a:ext uri="{FF2B5EF4-FFF2-40B4-BE49-F238E27FC236}">
                <a16:creationId xmlns:a16="http://schemas.microsoft.com/office/drawing/2014/main" id="{D6E148CD-345A-4149-A555-E63083B30941}"/>
              </a:ext>
            </a:extLst>
          </p:cNvPr>
          <p:cNvGrpSpPr>
            <a:grpSpLocks/>
          </p:cNvGrpSpPr>
          <p:nvPr/>
        </p:nvGrpSpPr>
        <p:grpSpPr bwMode="auto">
          <a:xfrm>
            <a:off x="6300192" y="3501008"/>
            <a:ext cx="2736303" cy="2759892"/>
            <a:chOff x="452685" y="3259432"/>
            <a:chExt cx="3488186" cy="3548415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6E6E66F1-55BE-4613-8EA7-3E2E1A2F7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85" y="3259432"/>
              <a:ext cx="3431662" cy="3354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C37B3A-56E1-48B7-824C-1BFEDC856E3C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22820" y="6473673"/>
              <a:ext cx="1318051" cy="33417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FED5A2-515C-4D9B-B9D1-B9AAAB6670ED}"/>
              </a:ext>
            </a:extLst>
          </p:cNvPr>
          <p:cNvSpPr txBox="1"/>
          <p:nvPr/>
        </p:nvSpPr>
        <p:spPr>
          <a:xfrm>
            <a:off x="7524328" y="3933056"/>
            <a:ext cx="97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accent2"/>
                </a:solidFill>
                <a:latin typeface="Symbol" panose="05050102010706020507" pitchFamily="18" charset="2"/>
              </a:rPr>
              <a:t>s</a:t>
            </a:r>
            <a:r>
              <a:rPr lang="sl-SI" sz="1400" dirty="0">
                <a:solidFill>
                  <a:schemeClr val="accent2"/>
                </a:solidFill>
              </a:rPr>
              <a:t>(</a:t>
            </a:r>
            <a:r>
              <a:rPr lang="sl-SI" sz="1400" dirty="0" err="1">
                <a:solidFill>
                  <a:schemeClr val="accent2"/>
                </a:solidFill>
              </a:rPr>
              <a:t>ps</a:t>
            </a:r>
            <a:r>
              <a:rPr lang="sl-SI" sz="1400" dirty="0">
                <a:solidFill>
                  <a:schemeClr val="accent2"/>
                </a:solidFill>
              </a:rPr>
              <a:t>)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b="2699"/>
          <a:stretch>
            <a:fillRect/>
          </a:stretch>
        </p:blipFill>
        <p:spPr bwMode="auto">
          <a:xfrm>
            <a:off x="3945485" y="4480063"/>
            <a:ext cx="24717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1B4DB7-1650-984D-F9CF-0FD758CD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60783"/>
            <a:ext cx="8436926" cy="523220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SI" sz="2800" b="0" dirty="0">
                <a:latin typeface="+mn-lt"/>
              </a:rPr>
              <a:t>LAPPD </a:t>
            </a:r>
            <a:r>
              <a:rPr lang="sl-SI" sz="2800" b="0" dirty="0">
                <a:latin typeface="+mn-lt"/>
              </a:rPr>
              <a:t>(large area </a:t>
            </a:r>
            <a:r>
              <a:rPr lang="sl-SI" sz="2800" b="0" dirty="0" err="1">
                <a:latin typeface="+mn-lt"/>
              </a:rPr>
              <a:t>picosecond</a:t>
            </a:r>
            <a:r>
              <a:rPr lang="sl-SI" sz="2800" b="0" dirty="0">
                <a:latin typeface="+mn-lt"/>
              </a:rPr>
              <a:t> </a:t>
            </a:r>
            <a:r>
              <a:rPr lang="sl-SI" sz="2800" b="0" dirty="0" err="1">
                <a:latin typeface="+mn-lt"/>
              </a:rPr>
              <a:t>photodetector</a:t>
            </a:r>
            <a:r>
              <a:rPr lang="sl-SI" sz="2800" b="0" dirty="0">
                <a:latin typeface="+mn-lt"/>
              </a:rPr>
              <a:t>) </a:t>
            </a:r>
            <a:r>
              <a:rPr lang="en-US" sz="2800" b="0" dirty="0">
                <a:latin typeface="+mn-lt"/>
              </a:rPr>
              <a:t>Gen II</a:t>
            </a:r>
            <a:endParaRPr lang="en-SI" sz="2800" b="0" dirty="0">
              <a:latin typeface="+mn-lt"/>
            </a:endParaRPr>
          </a:p>
        </p:txBody>
      </p:sp>
      <p:pic>
        <p:nvPicPr>
          <p:cNvPr id="1741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" y="4480063"/>
            <a:ext cx="3735387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09" y="6470865"/>
            <a:ext cx="1143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4840" r="5165" b="2798"/>
          <a:stretch>
            <a:fillRect/>
          </a:stretch>
        </p:blipFill>
        <p:spPr bwMode="auto">
          <a:xfrm>
            <a:off x="6348413" y="971550"/>
            <a:ext cx="2795587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 r="9576" b="3630"/>
          <a:stretch>
            <a:fillRect/>
          </a:stretch>
        </p:blipFill>
        <p:spPr bwMode="auto">
          <a:xfrm>
            <a:off x="6253163" y="4214813"/>
            <a:ext cx="28162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20010A1-3F24-4743-1846-890009C4604A}"/>
                  </a:ext>
                </a:extLst>
              </p:cNvPr>
              <p:cNvSpPr/>
              <p:nvPr/>
            </p:nvSpPr>
            <p:spPr>
              <a:xfrm>
                <a:off x="21002" y="1038166"/>
                <a:ext cx="6495214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Characteristics (</a:t>
                </a:r>
                <a:r>
                  <a:rPr lang="en-SI" sz="1600" kern="0" dirty="0" err="1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Incom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):</a:t>
                </a:r>
                <a:endParaRPr lang="en-US" sz="1600" kern="0" dirty="0">
                  <a:solidFill>
                    <a:srgbClr val="008000"/>
                  </a:solidFill>
                  <a:latin typeface="+mn-lt"/>
                  <a:ea typeface="Arial Unicode MS" pitchFamily="2"/>
                  <a:cs typeface="Tahoma" pitchFamily="2"/>
                </a:endParaRP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borosilicate 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back plate with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interior 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resistive 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ground plane anode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– 5 mm thick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capacitively coupled readout electrode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SI" sz="1600" kern="0" dirty="0" err="1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MCPs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with 20 </a:t>
                </a:r>
                <a14:m>
                  <m:oMath xmlns:m="http://schemas.openxmlformats.org/officeDocument/2006/math">
                    <m:r>
                      <a:rPr lang="en-SI" sz="1600" b="0" i="1" kern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Arial Unicode MS" pitchFamily="2"/>
                        <a:cs typeface="Tahoma" pitchFamily="2"/>
                      </a:rPr>
                      <m:t>𝜇</m:t>
                    </m:r>
                  </m:oMath>
                </a14:m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m pores at 20 </a:t>
                </a:r>
                <a14:m>
                  <m:oMath xmlns:m="http://schemas.openxmlformats.org/officeDocument/2006/math">
                    <m:r>
                      <a:rPr lang="en-SI" sz="1600" i="1" ker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Arial Unicode MS" pitchFamily="2"/>
                        <a:cs typeface="Tahoma" pitchFamily="2"/>
                      </a:rPr>
                      <m:t>𝜇</m:t>
                    </m:r>
                  </m:oMath>
                </a14:m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m pitch 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two parallel spacers (active fraction </a:t>
                </a:r>
                <a14:m>
                  <m:oMath xmlns:m="http://schemas.openxmlformats.org/officeDocument/2006/math">
                    <m:r>
                      <a:rPr lang="en-SI" sz="1600" b="0" i="1" kern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Arial Unicode MS" pitchFamily="2"/>
                        <a:cs typeface="Tahoma" pitchFamily="2"/>
                      </a:rPr>
                      <m:t>≈97</m:t>
                    </m:r>
                  </m:oMath>
                </a14:m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%)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gain </a:t>
                </a:r>
                <a14:m>
                  <m:oMath xmlns:m="http://schemas.openxmlformats.org/officeDocument/2006/math">
                    <m:r>
                      <a:rPr lang="en-SI" sz="1600" b="0" i="1" kern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Arial Unicode MS" pitchFamily="2"/>
                        <a:cs typeface="Tahoma" pitchFamily="2"/>
                      </a:rPr>
                      <m:t>≈5⋅</m:t>
                    </m:r>
                    <m:sSup>
                      <m:sSupPr>
                        <m:ctrlPr>
                          <a:rPr lang="en-SI" sz="1600" b="0" i="1" kern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Arial Unicode MS" pitchFamily="2"/>
                            <a:cs typeface="Tahoma" pitchFamily="2"/>
                          </a:rPr>
                        </m:ctrlPr>
                      </m:sSupPr>
                      <m:e>
                        <m:r>
                          <a:rPr lang="en-SI" sz="1600" b="0" i="1" kern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Arial Unicode MS" pitchFamily="2"/>
                            <a:cs typeface="Tahoma" pitchFamily="2"/>
                          </a:rPr>
                          <m:t>10</m:t>
                        </m:r>
                      </m:e>
                      <m:sup>
                        <m:r>
                          <a:rPr lang="en-SI" sz="1600" b="0" i="1" kern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Arial Unicode MS" pitchFamily="2"/>
                            <a:cs typeface="Tahoma" pitchFamily="2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SI" sz="1600" b="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@ ROP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(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825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V/MCP, 100 V on photocathode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)</a:t>
                </a:r>
                <a:endParaRPr lang="en-SI" sz="1600" b="0" kern="0" dirty="0">
                  <a:solidFill>
                    <a:srgbClr val="008000"/>
                  </a:solidFill>
                  <a:latin typeface="+mn-lt"/>
                  <a:ea typeface="Arial Unicode MS" pitchFamily="2"/>
                  <a:cs typeface="Tahoma" pitchFamily="2"/>
                </a:endParaRP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peak QE </a:t>
                </a:r>
                <a14:m>
                  <m:oMath xmlns:m="http://schemas.openxmlformats.org/officeDocument/2006/math">
                    <m:r>
                      <a:rPr lang="en-SI" sz="1600" b="0" i="1" kern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Arial Unicode MS" pitchFamily="2"/>
                        <a:cs typeface="Tahoma" pitchFamily="2"/>
                      </a:rPr>
                      <m:t>≈25%</m:t>
                    </m:r>
                  </m:oMath>
                </a14:m>
                <a:endParaRPr lang="en-SI" sz="1600" kern="0" dirty="0">
                  <a:solidFill>
                    <a:srgbClr val="008000"/>
                  </a:solidFill>
                  <a:latin typeface="+mn-lt"/>
                  <a:ea typeface="Arial Unicode MS" pitchFamily="2"/>
                  <a:cs typeface="Tahoma" pitchFamily="2"/>
                </a:endParaRP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size 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230 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mm 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x 220 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mm 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x 22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mm (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243 mm X 274 mm X</a:t>
                </a:r>
                <a:r>
                  <a:rPr lang="sl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25.2 mm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with mounting case)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Dark Count rate @ ROP</a:t>
                </a:r>
                <a:r>
                  <a:rPr lang="en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: ~ 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70 kHz/cm2 </a:t>
                </a:r>
                <a:r>
                  <a:rPr lang="sl-SI" sz="1600" kern="0" dirty="0" err="1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with</a:t>
                </a:r>
                <a:r>
                  <a:rPr lang="sl-SI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8x10</a:t>
                </a:r>
                <a:r>
                  <a:rPr lang="en-US" sz="1600" kern="0" baseline="3000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5</a:t>
                </a:r>
                <a:r>
                  <a:rPr lang="en-US" sz="1600" kern="0" dirty="0">
                    <a:solidFill>
                      <a:srgbClr val="008000"/>
                    </a:solidFill>
                    <a:latin typeface="+mn-lt"/>
                    <a:ea typeface="Arial Unicode MS" pitchFamily="2"/>
                    <a:cs typeface="Tahoma" pitchFamily="2"/>
                  </a:rPr>
                  <a:t> gain</a:t>
                </a:r>
                <a:endParaRPr lang="en-GB" sz="1600" kern="0" dirty="0">
                  <a:solidFill>
                    <a:srgbClr val="008000"/>
                  </a:solidFill>
                  <a:latin typeface="+mn-lt"/>
                  <a:ea typeface="Arial Unicode MS" pitchFamily="2"/>
                  <a:cs typeface="Tahoma" pitchFamily="2"/>
                </a:endParaRPr>
              </a:p>
              <a:p>
                <a:endParaRPr lang="en-SI" sz="1600" kern="0" dirty="0">
                  <a:solidFill>
                    <a:srgbClr val="008000"/>
                  </a:solidFill>
                  <a:latin typeface="+mn-lt"/>
                  <a:ea typeface="Arial Unicode MS" pitchFamily="2"/>
                  <a:cs typeface="Tahoma" pitchFamily="2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20010A1-3F24-4743-1846-890009C460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2" y="1038166"/>
                <a:ext cx="6495214" cy="3046988"/>
              </a:xfrm>
              <a:prstGeom prst="rect">
                <a:avLst/>
              </a:prstGeom>
              <a:blipFill>
                <a:blip r:embed="rId7"/>
                <a:stretch>
                  <a:fillRect l="-469" t="-600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EBEA36-4531-47D5-B81E-E98C28202650}"/>
              </a:ext>
            </a:extLst>
          </p:cNvPr>
          <p:cNvSpPr txBox="1"/>
          <p:nvPr/>
        </p:nvSpPr>
        <p:spPr>
          <a:xfrm>
            <a:off x="146050" y="1381125"/>
            <a:ext cx="381635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22472" indent="-122472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</a:rPr>
              <a:t>measured timing distribution typical for MCP-PMT</a:t>
            </a:r>
            <a:endParaRPr lang="sl-SI" sz="1800" dirty="0">
              <a:solidFill>
                <a:srgbClr val="008000"/>
              </a:solidFill>
            </a:endParaRPr>
          </a:p>
          <a:p>
            <a:pPr marL="122472" indent="-122472">
              <a:buFont typeface="Arial" panose="020B0604020202020204" pitchFamily="34" charset="0"/>
              <a:buChar char="•"/>
              <a:defRPr/>
            </a:pPr>
            <a:endParaRPr lang="en-GB" sz="1800" dirty="0">
              <a:solidFill>
                <a:srgbClr val="008000"/>
              </a:solidFill>
            </a:endParaRPr>
          </a:p>
          <a:p>
            <a:pPr marL="122472" indent="-122472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</a:rPr>
              <a:t>main prompt peak with some inelastic and elastic backscattering contribution</a:t>
            </a:r>
          </a:p>
          <a:p>
            <a:pPr marL="122472" indent="-122472">
              <a:buFont typeface="Arial" panose="020B0604020202020204" pitchFamily="34" charset="0"/>
              <a:buChar char="•"/>
              <a:defRPr/>
            </a:pPr>
            <a:endParaRPr lang="en-GB" sz="1800" dirty="0">
              <a:solidFill>
                <a:srgbClr val="008000"/>
              </a:solidFill>
            </a:endParaRPr>
          </a:p>
          <a:p>
            <a:pPr>
              <a:defRPr/>
            </a:pPr>
            <a:endParaRPr lang="en-GB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360BB-6B32-49C2-8C15-6CA3B301D57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3337" y="5463037"/>
            <a:ext cx="439260" cy="253916"/>
          </a:xfrm>
          <a:prstGeom prst="rect">
            <a:avLst/>
          </a:prstGeom>
          <a:blipFill>
            <a:blip r:embed="rId2"/>
            <a:stretch>
              <a:fillRect r="-8333" b="-714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29EFF2-C14C-469E-F037-A84A3CEA5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38" y="184150"/>
            <a:ext cx="4500562" cy="522288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800" b="0" dirty="0">
                <a:latin typeface="+mn-lt"/>
              </a:rPr>
              <a:t>LAPPD – timing dis</a:t>
            </a:r>
            <a:r>
              <a:rPr lang="sl-SI" sz="2800" b="0" dirty="0">
                <a:latin typeface="+mn-lt"/>
              </a:rPr>
              <a:t>t</a:t>
            </a:r>
            <a:r>
              <a:rPr lang="en-US" sz="2800" b="0" dirty="0" err="1">
                <a:latin typeface="+mn-lt"/>
              </a:rPr>
              <a:t>ribution</a:t>
            </a:r>
            <a:endParaRPr lang="en-SI" sz="2800" b="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4393" y="5892800"/>
            <a:ext cx="1462856" cy="294953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sl-SI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S. Korpar et </a:t>
            </a:r>
            <a:r>
              <a:rPr lang="sl-SI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al</a:t>
            </a:r>
            <a:r>
              <a:rPr lang="sl-SI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., to be </a:t>
            </a:r>
            <a:r>
              <a:rPr lang="sl-SI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submitted</a:t>
            </a:r>
            <a:r>
              <a:rPr lang="sl-SI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 to NIMA</a:t>
            </a:r>
            <a:endParaRPr lang="en-US" sz="1000" kern="0" dirty="0">
              <a:solidFill>
                <a:srgbClr val="000000"/>
              </a:solidFill>
              <a:latin typeface="ArialMT" pitchFamily="34"/>
              <a:ea typeface="ArialMT" pitchFamily="34"/>
              <a:cs typeface="ArialMT" pitchFamily="34"/>
            </a:endParaRPr>
          </a:p>
        </p:txBody>
      </p:sp>
      <p:grpSp>
        <p:nvGrpSpPr>
          <p:cNvPr id="9" name="Group 37">
            <a:extLst>
              <a:ext uri="{FF2B5EF4-FFF2-40B4-BE49-F238E27FC236}">
                <a16:creationId xmlns:a16="http://schemas.microsoft.com/office/drawing/2014/main" id="{9A743EB3-3257-4BC4-BC0A-20DA9A18953B}"/>
              </a:ext>
            </a:extLst>
          </p:cNvPr>
          <p:cNvGrpSpPr>
            <a:grpSpLocks/>
          </p:cNvGrpSpPr>
          <p:nvPr/>
        </p:nvGrpSpPr>
        <p:grpSpPr bwMode="auto">
          <a:xfrm>
            <a:off x="971600" y="3361508"/>
            <a:ext cx="2484388" cy="2525711"/>
            <a:chOff x="452685" y="3259432"/>
            <a:chExt cx="3488186" cy="3548415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AB43FBD-9105-485F-A79F-6A6E638A9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85" y="3259432"/>
              <a:ext cx="3431662" cy="3354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249138-4287-4264-A654-A60F89ABC509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22820" y="6473673"/>
              <a:ext cx="1318051" cy="33417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223D729-6F7A-4A9A-BB82-6B721CB3F11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07087" y="4129080"/>
            <a:ext cx="1335547" cy="306366"/>
          </a:xfrm>
          <a:prstGeom prst="rect">
            <a:avLst/>
          </a:prstGeom>
          <a:blipFill>
            <a:blip r:embed="rId5"/>
            <a:stretch>
              <a:fillRect b="-588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F65A47-DD65-4D14-9CDE-5621461303B9}"/>
              </a:ext>
            </a:extLst>
          </p:cNvPr>
          <p:cNvSpPr txBox="1"/>
          <p:nvPr/>
        </p:nvSpPr>
        <p:spPr>
          <a:xfrm>
            <a:off x="1898111" y="3585256"/>
            <a:ext cx="97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latin typeface="Symbol" panose="05050102010706020507" pitchFamily="18" charset="2"/>
              </a:rPr>
              <a:t>s</a:t>
            </a:r>
            <a:r>
              <a:rPr lang="sl-SI" sz="1400" dirty="0"/>
              <a:t>(</a:t>
            </a:r>
            <a:r>
              <a:rPr lang="sl-SI" sz="1400" dirty="0" err="1"/>
              <a:t>ps</a:t>
            </a:r>
            <a:r>
              <a:rPr lang="sl-SI" sz="1400" dirty="0"/>
              <a:t>)</a:t>
            </a:r>
            <a:endParaRPr lang="en-US" sz="1400" dirty="0"/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A1364876-BD01-4F29-AD74-18743BF98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982" y="4624364"/>
            <a:ext cx="2988442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SI" sz="1100" dirty="0"/>
              <a:t>LAPD timing: sigma of the main peak </a:t>
            </a:r>
            <a:r>
              <a:rPr lang="en-US" altLang="en-SI" sz="1100" dirty="0">
                <a:solidFill>
                  <a:srgbClr val="FF0000"/>
                </a:solidFill>
              </a:rPr>
              <a:t>27 </a:t>
            </a:r>
            <a:r>
              <a:rPr lang="en-US" altLang="en-SI" sz="1100" dirty="0" err="1">
                <a:solidFill>
                  <a:srgbClr val="FF0000"/>
                </a:solidFill>
              </a:rPr>
              <a:t>ps</a:t>
            </a:r>
            <a:endParaRPr lang="en-SI" altLang="en-SI" sz="1100" dirty="0">
              <a:solidFill>
                <a:srgbClr val="FF0000"/>
              </a:solidFill>
            </a:endParaRPr>
          </a:p>
        </p:txBody>
      </p:sp>
      <p:pic>
        <p:nvPicPr>
          <p:cNvPr id="19" name="Picture 2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81CF724-6BBA-411B-9C60-9C246BB97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44" y="1210609"/>
            <a:ext cx="3499071" cy="327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1FD1AD1-8FAE-42D0-9146-14F2AED1C38E}"/>
              </a:ext>
            </a:extLst>
          </p:cNvPr>
          <p:cNvSpPr txBox="1"/>
          <p:nvPr/>
        </p:nvSpPr>
        <p:spPr>
          <a:xfrm>
            <a:off x="827982" y="6092334"/>
            <a:ext cx="3095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accent2"/>
                </a:solidFill>
                <a:latin typeface="+mn-lt"/>
              </a:rPr>
              <a:t>LAPPD – timing</a:t>
            </a:r>
            <a:r>
              <a:rPr lang="sl-SI" sz="1400" b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sl-SI" sz="1400" b="0" dirty="0" err="1">
                <a:solidFill>
                  <a:schemeClr val="accent2"/>
                </a:solidFill>
                <a:latin typeface="+mn-lt"/>
              </a:rPr>
              <a:t>vs</a:t>
            </a:r>
            <a:r>
              <a:rPr lang="sl-SI" sz="1400" b="0" dirty="0">
                <a:solidFill>
                  <a:schemeClr val="accent2"/>
                </a:solidFill>
                <a:latin typeface="+mn-lt"/>
              </a:rPr>
              <a:t> PC-MCP1 </a:t>
            </a:r>
            <a:r>
              <a:rPr lang="sl-SI" sz="1400" b="0" dirty="0" err="1">
                <a:solidFill>
                  <a:schemeClr val="accent2"/>
                </a:solidFill>
                <a:latin typeface="+mn-lt"/>
              </a:rPr>
              <a:t>voltage</a:t>
            </a:r>
            <a:endParaRPr lang="en-SI" sz="1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D8C5696-CEDD-4F5D-AD74-9D30D59A2AF1}"/>
              </a:ext>
            </a:extLst>
          </p:cNvPr>
          <p:cNvSpPr txBox="1"/>
          <p:nvPr/>
        </p:nvSpPr>
        <p:spPr>
          <a:xfrm>
            <a:off x="-14210" y="263525"/>
            <a:ext cx="9197975" cy="433388"/>
          </a:xfrm>
          <a:prstGeom prst="rect">
            <a:avLst/>
          </a:prstGeom>
          <a:solidFill>
            <a:schemeClr val="bg1"/>
          </a:solidFill>
          <a:ln w="72000">
            <a:noFill/>
            <a:prstDash val="solid"/>
            <a:round/>
          </a:ln>
        </p:spPr>
        <p:txBody>
          <a:bodyPr wrap="none" lIns="53999" tIns="0" rIns="53999" bIns="0" compatLnSpc="0">
            <a:spAutoFit/>
          </a:bodyPr>
          <a:lstStyle/>
          <a:p>
            <a:pPr>
              <a:defRPr/>
            </a:pPr>
            <a:r>
              <a:rPr lang="sl-SI" sz="2800" kern="0" dirty="0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MCP PMT </a:t>
            </a:r>
            <a:r>
              <a:rPr lang="sl-SI" sz="2800" kern="0" dirty="0" err="1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readout</a:t>
            </a:r>
            <a:r>
              <a:rPr lang="sl-SI" sz="2800" kern="0" dirty="0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: </a:t>
            </a:r>
            <a:r>
              <a:rPr lang="sl-SI" sz="2800" kern="0" dirty="0" err="1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capacitive</a:t>
            </a:r>
            <a:r>
              <a:rPr lang="sl-SI" sz="2800" kern="0" dirty="0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sl-SI" sz="2800" kern="0" dirty="0" err="1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coupling</a:t>
            </a:r>
            <a:r>
              <a:rPr lang="sl-SI" sz="2800" kern="0" dirty="0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sl-SI" sz="2800" kern="0" dirty="0" err="1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vs</a:t>
            </a:r>
            <a:r>
              <a:rPr lang="sl-SI" sz="2800" kern="0" dirty="0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. </a:t>
            </a:r>
            <a:r>
              <a:rPr lang="sl-SI" sz="2800" kern="0" dirty="0" err="1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internal</a:t>
            </a:r>
            <a:r>
              <a:rPr lang="sl-SI" sz="2800" kern="0" dirty="0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sl-SI" sz="2800" kern="0" dirty="0" err="1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anodes</a:t>
            </a:r>
            <a:endParaRPr lang="en-GB" sz="2800" kern="0" dirty="0">
              <a:solidFill>
                <a:srgbClr val="0000FF"/>
              </a:solidFill>
              <a:latin typeface="+mn-lt"/>
              <a:ea typeface="Lucida Sans Unicode" pitchFamily="2"/>
              <a:cs typeface="Tahoma" pitchFamily="2"/>
            </a:endParaRPr>
          </a:p>
        </p:txBody>
      </p:sp>
      <p:grpSp>
        <p:nvGrpSpPr>
          <p:cNvPr id="21508" name="Group 5"/>
          <p:cNvGrpSpPr>
            <a:grpSpLocks/>
          </p:cNvGrpSpPr>
          <p:nvPr/>
        </p:nvGrpSpPr>
        <p:grpSpPr bwMode="auto">
          <a:xfrm>
            <a:off x="2256801" y="2379607"/>
            <a:ext cx="6563671" cy="5657905"/>
            <a:chOff x="7115477" y="-2927533"/>
            <a:chExt cx="8545063" cy="8693227"/>
          </a:xfrm>
        </p:grpSpPr>
        <p:pic>
          <p:nvPicPr>
            <p:cNvPr id="2151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5" b="2045"/>
            <a:stretch>
              <a:fillRect/>
            </a:stretch>
          </p:blipFill>
          <p:spPr bwMode="auto">
            <a:xfrm>
              <a:off x="7115477" y="-2201652"/>
              <a:ext cx="8251510" cy="7967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8A5E4B-73E0-453B-BF95-0489EDBC9274}"/>
                </a:ext>
              </a:extLst>
            </p:cNvPr>
            <p:cNvSpPr txBox="1"/>
            <p:nvPr/>
          </p:nvSpPr>
          <p:spPr>
            <a:xfrm>
              <a:off x="7281007" y="-2927533"/>
              <a:ext cx="3960225" cy="803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350" b="1" dirty="0"/>
                <a:t>LAPPD</a:t>
              </a:r>
              <a:r>
                <a:rPr lang="sl-SI" sz="1350" b="1" dirty="0"/>
                <a:t> </a:t>
              </a:r>
              <a:r>
                <a:rPr lang="en-GB" sz="1400" b="1" dirty="0"/>
                <a:t>(capacitive coupling</a:t>
              </a:r>
              <a:r>
                <a:rPr lang="sl-SI" sz="1400" b="1" dirty="0"/>
                <a:t> </a:t>
              </a:r>
              <a:r>
                <a:rPr lang="sl-SI" sz="1400" b="1" dirty="0" err="1"/>
                <a:t>through</a:t>
              </a:r>
              <a:r>
                <a:rPr lang="sl-SI" sz="1400" b="1" dirty="0"/>
                <a:t> </a:t>
              </a:r>
              <a:r>
                <a:rPr lang="sl-SI" sz="1400" b="1" dirty="0" err="1"/>
                <a:t>the</a:t>
              </a:r>
              <a:r>
                <a:rPr lang="sl-SI" sz="1400" b="1" dirty="0"/>
                <a:t> </a:t>
              </a:r>
              <a:r>
                <a:rPr lang="sl-SI" sz="1400" b="1" dirty="0" err="1"/>
                <a:t>backplane</a:t>
              </a:r>
              <a:r>
                <a:rPr lang="en-GB" sz="1400" b="1" dirty="0"/>
                <a:t>) </a:t>
              </a:r>
              <a:endParaRPr lang="en-GB" sz="1350" b="1" dirty="0"/>
            </a:p>
          </p:txBody>
        </p:sp>
        <p:sp>
          <p:nvSpPr>
            <p:cNvPr id="21523" name="TextBox 14"/>
            <p:cNvSpPr txBox="1">
              <a:spLocks noChangeArrowheads="1"/>
            </p:cNvSpPr>
            <p:nvPr/>
          </p:nvSpPr>
          <p:spPr bwMode="auto">
            <a:xfrm flipH="1">
              <a:off x="9763196" y="1110683"/>
              <a:ext cx="805193" cy="354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chemeClr val="tx1"/>
                  </a:solidFill>
                </a:rPr>
                <a:t>mm</a:t>
              </a:r>
            </a:p>
          </p:txBody>
        </p:sp>
        <p:sp>
          <p:nvSpPr>
            <p:cNvPr id="21524" name="TextBox 15"/>
            <p:cNvSpPr txBox="1">
              <a:spLocks noChangeArrowheads="1"/>
            </p:cNvSpPr>
            <p:nvPr/>
          </p:nvSpPr>
          <p:spPr bwMode="auto">
            <a:xfrm>
              <a:off x="15068055" y="2967070"/>
              <a:ext cx="592485" cy="369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chemeClr val="tx1"/>
                  </a:solidFill>
                </a:rPr>
                <a:t>mm</a:t>
              </a:r>
            </a:p>
          </p:txBody>
        </p:sp>
      </p:grpSp>
      <p:grpSp>
        <p:nvGrpSpPr>
          <p:cNvPr id="21509" name="Group 4"/>
          <p:cNvGrpSpPr>
            <a:grpSpLocks/>
          </p:cNvGrpSpPr>
          <p:nvPr/>
        </p:nvGrpSpPr>
        <p:grpSpPr bwMode="auto">
          <a:xfrm>
            <a:off x="5580384" y="2420888"/>
            <a:ext cx="5904384" cy="5452542"/>
            <a:chOff x="-368557" y="-939592"/>
            <a:chExt cx="7239868" cy="7148890"/>
          </a:xfrm>
        </p:grpSpPr>
        <p:pic>
          <p:nvPicPr>
            <p:cNvPr id="2151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2" b="1462"/>
            <a:stretch>
              <a:fillRect/>
            </a:stretch>
          </p:blipFill>
          <p:spPr bwMode="auto">
            <a:xfrm>
              <a:off x="-368557" y="-362137"/>
              <a:ext cx="7239868" cy="657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759294-8A53-4595-839B-768F3E5D40E2}"/>
                </a:ext>
              </a:extLst>
            </p:cNvPr>
            <p:cNvSpPr txBox="1"/>
            <p:nvPr/>
          </p:nvSpPr>
          <p:spPr>
            <a:xfrm>
              <a:off x="25210" y="-939592"/>
              <a:ext cx="4100010" cy="686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400" b="1" dirty="0"/>
                <a:t>BURLE</a:t>
              </a:r>
              <a:r>
                <a:rPr lang="sl-SI" sz="1400" b="1" dirty="0"/>
                <a:t>/</a:t>
              </a:r>
              <a:r>
                <a:rPr lang="sl-SI" sz="1400" b="1" dirty="0" err="1"/>
                <a:t>Photonis</a:t>
              </a:r>
              <a:r>
                <a:rPr lang="en-GB" sz="1400" b="1" dirty="0"/>
                <a:t> PLANACON (internal anodes)</a:t>
              </a:r>
              <a:endParaRPr lang="en-GB" sz="1350" b="1" dirty="0"/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>
              <a:off x="2049844" y="2415425"/>
              <a:ext cx="649035" cy="363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chemeClr val="tx1"/>
                  </a:solidFill>
                </a:rPr>
                <a:t>mm</a:t>
              </a:r>
            </a:p>
          </p:txBody>
        </p:sp>
        <p:sp>
          <p:nvSpPr>
            <p:cNvPr id="21516" name="TextBox 17"/>
            <p:cNvSpPr txBox="1">
              <a:spLocks noChangeArrowheads="1"/>
            </p:cNvSpPr>
            <p:nvPr/>
          </p:nvSpPr>
          <p:spPr bwMode="auto">
            <a:xfrm>
              <a:off x="5208707" y="3090446"/>
              <a:ext cx="592485" cy="369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chemeClr val="tx1"/>
                  </a:solidFill>
                </a:rPr>
                <a:t>mm</a:t>
              </a:r>
            </a:p>
          </p:txBody>
        </p:sp>
        <p:sp>
          <p:nvSpPr>
            <p:cNvPr id="21517" name="TextBox 18"/>
            <p:cNvSpPr txBox="1">
              <a:spLocks noChangeArrowheads="1"/>
            </p:cNvSpPr>
            <p:nvPr/>
          </p:nvSpPr>
          <p:spPr bwMode="auto">
            <a:xfrm>
              <a:off x="2106394" y="5819130"/>
              <a:ext cx="592485" cy="369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chemeClr val="tx1"/>
                  </a:solidFill>
                </a:rPr>
                <a:t>mm</a:t>
              </a:r>
            </a:p>
          </p:txBody>
        </p: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>
              <a:off x="5305372" y="5819130"/>
              <a:ext cx="592485" cy="369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chemeClr val="tx1"/>
                  </a:solidFill>
                </a:rPr>
                <a:t>mm</a:t>
              </a:r>
            </a:p>
          </p:txBody>
        </p:sp>
      </p:grp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2123380" y="6249674"/>
            <a:ext cx="924620" cy="9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endParaRPr lang="en-US" altLang="en-US" sz="2000"/>
          </a:p>
        </p:txBody>
      </p:sp>
      <p:sp>
        <p:nvSpPr>
          <p:cNvPr id="21511" name="TextBox 29"/>
          <p:cNvSpPr txBox="1">
            <a:spLocks noChangeArrowheads="1"/>
          </p:cNvSpPr>
          <p:nvPr/>
        </p:nvSpPr>
        <p:spPr bwMode="auto">
          <a:xfrm flipH="1">
            <a:off x="7767839" y="5922803"/>
            <a:ext cx="699886" cy="28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</a:rPr>
              <a:t>mm</a:t>
            </a:r>
          </a:p>
        </p:txBody>
      </p:sp>
      <p:sp>
        <p:nvSpPr>
          <p:cNvPr id="21512" name="TextBox 11"/>
          <p:cNvSpPr txBox="1">
            <a:spLocks noChangeArrowheads="1"/>
          </p:cNvSpPr>
          <p:nvPr/>
        </p:nvSpPr>
        <p:spPr bwMode="auto">
          <a:xfrm>
            <a:off x="303932" y="5229200"/>
            <a:ext cx="8944232" cy="27084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en-US" sz="1600" dirty="0"/>
              <a:t>C</a:t>
            </a:r>
            <a:r>
              <a:rPr lang="en-GB" altLang="en-US" sz="1600" dirty="0" err="1"/>
              <a:t>apacitive</a:t>
            </a:r>
            <a:r>
              <a:rPr lang="en-GB" altLang="en-US" sz="1600" dirty="0"/>
              <a:t> coupling </a:t>
            </a:r>
            <a:r>
              <a:rPr lang="sl-SI" altLang="en-US" sz="1600" dirty="0" err="1"/>
              <a:t>vs</a:t>
            </a:r>
            <a:r>
              <a:rPr lang="sl-SI" altLang="en-US" sz="1600" dirty="0"/>
              <a:t>.</a:t>
            </a:r>
            <a:r>
              <a:rPr lang="en-GB" altLang="en-US" sz="1600" dirty="0"/>
              <a:t> internal anodes</a:t>
            </a:r>
            <a:r>
              <a:rPr lang="sl-SI" altLang="en-US" sz="1600" dirty="0"/>
              <a:t>:</a:t>
            </a:r>
            <a:r>
              <a:rPr lang="en-GB" altLang="en-US" sz="1600" dirty="0"/>
              <a:t> signal spread comparison </a:t>
            </a:r>
            <a:r>
              <a:rPr lang="sl-SI" altLang="en-US" sz="1600" dirty="0" err="1"/>
              <a:t>for</a:t>
            </a:r>
            <a:r>
              <a:rPr lang="sl-SI" altLang="en-US" sz="1600" dirty="0"/>
              <a:t> </a:t>
            </a:r>
            <a:r>
              <a:rPr lang="sl-SI" altLang="en-US" sz="1600" dirty="0" err="1"/>
              <a:t>two</a:t>
            </a:r>
            <a:r>
              <a:rPr lang="sl-SI" altLang="en-US" sz="1600" dirty="0"/>
              <a:t> MCP </a:t>
            </a:r>
            <a:r>
              <a:rPr lang="sl-SI" altLang="en-US" sz="1600" dirty="0" err="1"/>
              <a:t>PMTs</a:t>
            </a:r>
            <a:r>
              <a:rPr lang="sl-SI" altLang="en-US" sz="1600" dirty="0"/>
              <a:t> </a:t>
            </a:r>
            <a:r>
              <a:rPr lang="sl-SI" altLang="en-US" sz="1600" dirty="0" err="1"/>
              <a:t>with</a:t>
            </a:r>
            <a:r>
              <a:rPr lang="sl-SI" altLang="en-US" sz="1600" dirty="0"/>
              <a:t> </a:t>
            </a:r>
            <a:r>
              <a:rPr lang="sl-SI" altLang="en-US" sz="1600" dirty="0" err="1"/>
              <a:t>the</a:t>
            </a:r>
            <a:r>
              <a:rPr lang="en-GB" altLang="en-US" sz="1600" dirty="0"/>
              <a:t> same pad size, same</a:t>
            </a:r>
            <a:r>
              <a:rPr lang="sl-SI" altLang="en-US" sz="1600" dirty="0"/>
              <a:t> range: </a:t>
            </a:r>
            <a:r>
              <a:rPr lang="sl-SI" altLang="en-US" sz="1600" dirty="0" err="1">
                <a:solidFill>
                  <a:srgbClr val="C00000"/>
                </a:solidFill>
              </a:rPr>
              <a:t>charge</a:t>
            </a:r>
            <a:r>
              <a:rPr lang="sl-SI" altLang="en-US" sz="1600" dirty="0">
                <a:solidFill>
                  <a:srgbClr val="C00000"/>
                </a:solidFill>
              </a:rPr>
              <a:t> </a:t>
            </a:r>
            <a:r>
              <a:rPr lang="sl-SI" altLang="en-US" sz="1600" dirty="0" err="1">
                <a:solidFill>
                  <a:srgbClr val="C00000"/>
                </a:solidFill>
              </a:rPr>
              <a:t>sharing</a:t>
            </a:r>
            <a:r>
              <a:rPr lang="sl-SI" altLang="en-US" sz="1600" dirty="0">
                <a:solidFill>
                  <a:srgbClr val="C00000"/>
                </a:solidFill>
              </a:rPr>
              <a:t> is more </a:t>
            </a:r>
            <a:r>
              <a:rPr lang="sl-SI" altLang="en-US" sz="1600" dirty="0" err="1">
                <a:solidFill>
                  <a:srgbClr val="C00000"/>
                </a:solidFill>
              </a:rPr>
              <a:t>effective</a:t>
            </a:r>
            <a:r>
              <a:rPr lang="sl-SI" altLang="en-US" sz="1600" dirty="0">
                <a:solidFill>
                  <a:srgbClr val="C00000"/>
                </a:solidFill>
              </a:rPr>
              <a:t> </a:t>
            </a:r>
            <a:r>
              <a:rPr lang="sl-SI" altLang="en-US" sz="1600" dirty="0" err="1">
                <a:solidFill>
                  <a:srgbClr val="C00000"/>
                </a:solidFill>
              </a:rPr>
              <a:t>for</a:t>
            </a:r>
            <a:r>
              <a:rPr lang="sl-SI" altLang="en-US" sz="1600" dirty="0">
                <a:solidFill>
                  <a:srgbClr val="C00000"/>
                </a:solidFill>
              </a:rPr>
              <a:t> </a:t>
            </a:r>
            <a:r>
              <a:rPr lang="sl-SI" altLang="en-US" sz="1600" dirty="0" err="1">
                <a:solidFill>
                  <a:srgbClr val="C00000"/>
                </a:solidFill>
              </a:rPr>
              <a:t>capacitive</a:t>
            </a:r>
            <a:r>
              <a:rPr lang="sl-SI" altLang="en-US" sz="1600" dirty="0">
                <a:solidFill>
                  <a:srgbClr val="C00000"/>
                </a:solidFill>
              </a:rPr>
              <a:t> </a:t>
            </a:r>
            <a:r>
              <a:rPr lang="sl-SI" altLang="en-US" sz="1600" dirty="0" err="1">
                <a:solidFill>
                  <a:srgbClr val="C00000"/>
                </a:solidFill>
              </a:rPr>
              <a:t>coupling</a:t>
            </a:r>
            <a:r>
              <a:rPr lang="sl-SI" altLang="en-US" sz="1600" dirty="0">
                <a:solidFill>
                  <a:srgbClr val="C00000"/>
                </a:solidFill>
              </a:rPr>
              <a:t> (</a:t>
            </a:r>
            <a:r>
              <a:rPr lang="sl-SI" altLang="en-US" sz="1600" dirty="0" err="1">
                <a:solidFill>
                  <a:srgbClr val="C00000"/>
                </a:solidFill>
              </a:rPr>
              <a:t>spreads</a:t>
            </a:r>
            <a:r>
              <a:rPr lang="sl-SI" altLang="en-US" sz="1600" dirty="0">
                <a:solidFill>
                  <a:srgbClr val="C00000"/>
                </a:solidFill>
              </a:rPr>
              <a:t> </a:t>
            </a:r>
            <a:r>
              <a:rPr lang="sl-SI" altLang="en-US" sz="1600" dirty="0" err="1">
                <a:solidFill>
                  <a:srgbClr val="C00000"/>
                </a:solidFill>
              </a:rPr>
              <a:t>over</a:t>
            </a:r>
            <a:r>
              <a:rPr lang="sl-SI" altLang="en-US" sz="1600" dirty="0">
                <a:solidFill>
                  <a:srgbClr val="C00000"/>
                </a:solidFill>
              </a:rPr>
              <a:t> </a:t>
            </a:r>
            <a:r>
              <a:rPr lang="sl-SI" altLang="en-US" sz="1600" dirty="0" err="1">
                <a:solidFill>
                  <a:srgbClr val="C00000"/>
                </a:solidFill>
              </a:rPr>
              <a:t>larger</a:t>
            </a:r>
            <a:r>
              <a:rPr lang="sl-SI" altLang="en-US" sz="1600" dirty="0">
                <a:solidFill>
                  <a:srgbClr val="C00000"/>
                </a:solidFill>
              </a:rPr>
              <a:t> area)</a:t>
            </a:r>
            <a:r>
              <a:rPr lang="en-US" altLang="en-US" sz="1600" dirty="0">
                <a:solidFill>
                  <a:srgbClr val="C00000"/>
                </a:solidFill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C00000"/>
                </a:solidFill>
              </a:rPr>
              <a:t>A</a:t>
            </a:r>
            <a:r>
              <a:rPr lang="sl-SI" altLang="en-US" sz="1600" dirty="0" err="1">
                <a:solidFill>
                  <a:srgbClr val="C00000"/>
                </a:solidFill>
              </a:rPr>
              <a:t>dvantage</a:t>
            </a:r>
            <a:r>
              <a:rPr lang="sl-SI" altLang="en-US" sz="1600" dirty="0">
                <a:solidFill>
                  <a:srgbClr val="C00000"/>
                </a:solidFill>
              </a:rPr>
              <a:t> </a:t>
            </a:r>
            <a:r>
              <a:rPr lang="sl-SI" altLang="en-US" sz="1600" dirty="0" err="1">
                <a:solidFill>
                  <a:srgbClr val="C00000"/>
                </a:solidFill>
              </a:rPr>
              <a:t>or</a:t>
            </a:r>
            <a:r>
              <a:rPr lang="sl-SI" altLang="en-US" sz="1600" dirty="0">
                <a:solidFill>
                  <a:srgbClr val="C00000"/>
                </a:solidFill>
              </a:rPr>
              <a:t> not</a:t>
            </a:r>
            <a:r>
              <a:rPr lang="en-US" altLang="en-US" sz="1600" dirty="0">
                <a:solidFill>
                  <a:srgbClr val="C00000"/>
                </a:solidFill>
              </a:rPr>
              <a:t>?</a:t>
            </a:r>
            <a:r>
              <a:rPr lang="sl-SI" altLang="en-US" sz="1600" dirty="0">
                <a:solidFill>
                  <a:srgbClr val="C00000"/>
                </a:solidFill>
              </a:rPr>
              <a:t> </a:t>
            </a:r>
            <a:r>
              <a:rPr lang="en-US" altLang="en-US" sz="1600" dirty="0">
                <a:solidFill>
                  <a:srgbClr val="C00000"/>
                </a:solidFill>
              </a:rPr>
              <a:t>D</a:t>
            </a:r>
            <a:r>
              <a:rPr lang="sl-SI" altLang="en-US" sz="1600" dirty="0" err="1">
                <a:solidFill>
                  <a:srgbClr val="C00000"/>
                </a:solidFill>
              </a:rPr>
              <a:t>epends</a:t>
            </a:r>
            <a:r>
              <a:rPr lang="sl-SI" altLang="en-US" sz="1600" dirty="0">
                <a:solidFill>
                  <a:srgbClr val="C00000"/>
                </a:solidFill>
              </a:rPr>
              <a:t> on </a:t>
            </a:r>
            <a:r>
              <a:rPr lang="sl-SI" altLang="en-US" sz="1600" dirty="0" err="1">
                <a:solidFill>
                  <a:srgbClr val="C00000"/>
                </a:solidFill>
              </a:rPr>
              <a:t>the</a:t>
            </a:r>
            <a:r>
              <a:rPr lang="sl-SI" altLang="en-US" sz="1600" dirty="0">
                <a:solidFill>
                  <a:srgbClr val="C00000"/>
                </a:solidFill>
              </a:rPr>
              <a:t> </a:t>
            </a:r>
            <a:r>
              <a:rPr lang="sl-SI" altLang="en-US" sz="1600" dirty="0" err="1">
                <a:solidFill>
                  <a:srgbClr val="C00000"/>
                </a:solidFill>
              </a:rPr>
              <a:t>usage</a:t>
            </a:r>
            <a:r>
              <a:rPr lang="sl-SI" altLang="en-US" sz="1600" dirty="0">
                <a:solidFill>
                  <a:srgbClr val="C00000"/>
                </a:solidFill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1528456"/>
            <a:ext cx="1152128" cy="8782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76456" y="2745850"/>
            <a:ext cx="1459756" cy="24654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>
              <a:lnSpc>
                <a:spcPct val="112000"/>
              </a:lnSpc>
              <a:buClr>
                <a:srgbClr val="000000"/>
              </a:buClr>
              <a:buSzPct val="45000"/>
              <a:buFont typeface="StarSymbol"/>
              <a:buNone/>
            </a:pP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982054"/>
            <a:ext cx="8856984" cy="651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Secondary electrons spread 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out 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when traveling from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sl-SI" sz="1600" kern="0" dirty="0" err="1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the</a:t>
            </a:r>
            <a:r>
              <a:rPr lang="en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MCP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-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out electrode to </a:t>
            </a:r>
            <a:r>
              <a:rPr lang="sl-SI" sz="1600" kern="0" dirty="0" err="1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the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anode and can hit more</a:t>
            </a:r>
            <a:r>
              <a:rPr lang="en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than one anode → </a:t>
            </a:r>
            <a:r>
              <a:rPr lang="en-US" sz="1600" kern="0" dirty="0">
                <a:solidFill>
                  <a:srgbClr val="800000"/>
                </a:solidFill>
                <a:latin typeface="+mn-lt"/>
                <a:ea typeface="Lucida Sans Unicode" pitchFamily="2"/>
                <a:cs typeface="Tahoma" pitchFamily="2"/>
              </a:rPr>
              <a:t>Charge sharing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E28F65-AC51-4532-BAC9-7C4B3AEE4A94}"/>
              </a:ext>
            </a:extLst>
          </p:cNvPr>
          <p:cNvSpPr txBox="1"/>
          <p:nvPr/>
        </p:nvSpPr>
        <p:spPr>
          <a:xfrm>
            <a:off x="161385" y="3978550"/>
            <a:ext cx="2000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rgbClr val="008000"/>
                </a:solidFill>
                <a:latin typeface="Arial" pitchFamily="34"/>
                <a:ea typeface="Lucida Sans Unicode" pitchFamily="2"/>
                <a:cs typeface="Tahoma" pitchFamily="2"/>
              </a:rPr>
              <a:t>Fraction of charge detected by </a:t>
            </a:r>
            <a:r>
              <a:rPr lang="sl-SI" sz="1400" kern="0" dirty="0" err="1">
                <a:solidFill>
                  <a:srgbClr val="008000"/>
                </a:solidFill>
                <a:latin typeface="Arial" pitchFamily="34"/>
                <a:ea typeface="Lucida Sans Unicode" pitchFamily="2"/>
                <a:cs typeface="Tahoma" pitchFamily="2"/>
              </a:rPr>
              <a:t>the</a:t>
            </a:r>
            <a:r>
              <a:rPr lang="sl-SI" sz="1400" kern="0" dirty="0">
                <a:solidFill>
                  <a:srgbClr val="008000"/>
                </a:solidFill>
                <a:latin typeface="Arial" pitchFamily="34"/>
                <a:ea typeface="Lucida Sans Unicode" pitchFamily="2"/>
                <a:cs typeface="Tahoma" pitchFamily="2"/>
              </a:rPr>
              <a:t> </a:t>
            </a:r>
            <a:r>
              <a:rPr lang="sl-SI" sz="1400" kern="0" dirty="0" err="1">
                <a:solidFill>
                  <a:srgbClr val="008000"/>
                </a:solidFill>
                <a:latin typeface="Arial" pitchFamily="34"/>
                <a:ea typeface="Lucida Sans Unicode" pitchFamily="2"/>
                <a:cs typeface="Tahoma" pitchFamily="2"/>
              </a:rPr>
              <a:t>righ</a:t>
            </a:r>
            <a:r>
              <a:rPr lang="en-US" sz="1400" kern="0" dirty="0">
                <a:solidFill>
                  <a:srgbClr val="008000"/>
                </a:solidFill>
                <a:latin typeface="Arial" pitchFamily="34"/>
                <a:ea typeface="Lucida Sans Unicode" pitchFamily="2"/>
                <a:cs typeface="Tahoma" pitchFamily="2"/>
              </a:rPr>
              <a:t>t pad as a function of red laser spot position</a:t>
            </a:r>
            <a:endParaRPr lang="en-SI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F62C1A-FF54-4C99-B4DB-6FEF7EF45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55" y="1629572"/>
            <a:ext cx="1544464" cy="772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6BF5AB-C2A1-4F37-BBFE-19278DDB8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9" y="3036608"/>
            <a:ext cx="1018668" cy="95318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TextBox 16">
            <a:extLst>
              <a:ext uri="{FF2B5EF4-FFF2-40B4-BE49-F238E27FC236}">
                <a16:creationId xmlns:a16="http://schemas.microsoft.com/office/drawing/2014/main" id="{6E19544E-8FA0-4B84-83BB-D5A47B17F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79388"/>
            <a:ext cx="90005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buNone/>
              <a:defRPr/>
            </a:pPr>
            <a:r>
              <a:rPr lang="sl-SI" sz="3200" kern="0" dirty="0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MCP PMT </a:t>
            </a:r>
            <a:r>
              <a:rPr lang="sl-SI" sz="3200" kern="0" dirty="0" err="1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readout</a:t>
            </a:r>
            <a:r>
              <a:rPr lang="sl-SI" sz="3200" kern="0" dirty="0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: </a:t>
            </a:r>
            <a:r>
              <a:rPr lang="sl-SI" sz="3200" kern="0" dirty="0" err="1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capacitive</a:t>
            </a:r>
            <a:r>
              <a:rPr lang="sl-SI" sz="3200" kern="0" dirty="0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sl-SI" sz="3200" kern="0" dirty="0" err="1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coupling</a:t>
            </a:r>
            <a:r>
              <a:rPr lang="en-US" sz="3200" kern="0" dirty="0">
                <a:solidFill>
                  <a:srgbClr val="0000FF"/>
                </a:solidFill>
                <a:latin typeface="+mn-lt"/>
                <a:ea typeface="Lucida Sans Unicode" pitchFamily="2"/>
                <a:cs typeface="Tahoma" pitchFamily="2"/>
              </a:rPr>
              <a:t>, modeling</a:t>
            </a:r>
            <a:endParaRPr lang="en-GB" sz="3200" kern="0" dirty="0">
              <a:solidFill>
                <a:srgbClr val="0000FF"/>
              </a:solidFill>
              <a:latin typeface="+mn-lt"/>
              <a:ea typeface="Lucida Sans Unicode" pitchFamily="2"/>
              <a:cs typeface="Tahoma" pitchFamily="2"/>
            </a:endParaRPr>
          </a:p>
        </p:txBody>
      </p:sp>
      <p:pic>
        <p:nvPicPr>
          <p:cNvPr id="41999" name="Picture 4">
            <a:extLst>
              <a:ext uri="{FF2B5EF4-FFF2-40B4-BE49-F238E27FC236}">
                <a16:creationId xmlns:a16="http://schemas.microsoft.com/office/drawing/2014/main" id="{0F4D269A-C93D-4B08-AADC-BAF8B884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9" y="1067860"/>
            <a:ext cx="9145667" cy="480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3" name="Rectangle 2">
            <a:extLst>
              <a:ext uri="{FF2B5EF4-FFF2-40B4-BE49-F238E27FC236}">
                <a16:creationId xmlns:a16="http://schemas.microsoft.com/office/drawing/2014/main" id="{9E9F2333-0D9E-4ECB-8E4D-E133013D2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1031124"/>
            <a:ext cx="7634288" cy="1155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endParaRPr lang="en-SI" altLang="en-SI" sz="2000"/>
          </a:p>
        </p:txBody>
      </p:sp>
      <p:sp>
        <p:nvSpPr>
          <p:cNvPr id="42004" name="TextBox 4">
            <a:extLst>
              <a:ext uri="{FF2B5EF4-FFF2-40B4-BE49-F238E27FC236}">
                <a16:creationId xmlns:a16="http://schemas.microsoft.com/office/drawing/2014/main" id="{27571365-25F2-4F4F-A02A-8BB6591A0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056990"/>
            <a:ext cx="266429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SI" sz="1600" dirty="0"/>
              <a:t>LAPPD charge sharing     </a:t>
            </a:r>
            <a:endParaRPr lang="en-SI" altLang="en-SI" sz="1600" dirty="0"/>
          </a:p>
        </p:txBody>
      </p:sp>
      <p:sp>
        <p:nvSpPr>
          <p:cNvPr id="42006" name="TextBox 5">
            <a:extLst>
              <a:ext uri="{FF2B5EF4-FFF2-40B4-BE49-F238E27FC236}">
                <a16:creationId xmlns:a16="http://schemas.microsoft.com/office/drawing/2014/main" id="{D5070FCB-46A5-4418-B9D1-819B79338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6165304"/>
            <a:ext cx="2448272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SI" sz="1100" dirty="0"/>
              <a:t>S. </a:t>
            </a:r>
            <a:r>
              <a:rPr lang="en-US" altLang="en-SI" sz="1100" dirty="0" err="1"/>
              <a:t>Korpar</a:t>
            </a:r>
            <a:r>
              <a:rPr lang="en-US" altLang="en-SI" sz="1100" dirty="0"/>
              <a:t>, DRD4 Coll. Meeting April 2025, to be published</a:t>
            </a:r>
            <a:endParaRPr lang="en-SI" altLang="en-SI" sz="11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MCP PMT </a:t>
            </a:r>
            <a:r>
              <a:rPr lang="sl-SI" dirty="0" err="1"/>
              <a:t>ageing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74" y="1211420"/>
            <a:ext cx="5112568" cy="4968552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/>
              <a:t>MCP </a:t>
            </a:r>
            <a:r>
              <a:rPr lang="sl-SI" sz="1800" dirty="0" err="1"/>
              <a:t>PMTs</a:t>
            </a:r>
            <a:r>
              <a:rPr lang="sl-SI" sz="1800" dirty="0"/>
              <a:t>: p</a:t>
            </a:r>
            <a:r>
              <a:rPr lang="en-US" sz="1800" dirty="0" err="1"/>
              <a:t>hoto</a:t>
            </a:r>
            <a:r>
              <a:rPr lang="sl-SI" sz="1800" dirty="0"/>
              <a:t>-</a:t>
            </a:r>
            <a:r>
              <a:rPr lang="en-US" sz="1800" dirty="0"/>
              <a:t>cathode </a:t>
            </a:r>
            <a:r>
              <a:rPr lang="sl-SI" sz="1800" dirty="0" err="1"/>
              <a:t>degradation</a:t>
            </a:r>
            <a:r>
              <a:rPr lang="en-US" sz="1800" dirty="0"/>
              <a:t> due to ion feedback</a:t>
            </a:r>
            <a:r>
              <a:rPr lang="sl-SI" sz="1800" dirty="0"/>
              <a:t>, m</a:t>
            </a:r>
            <a:r>
              <a:rPr lang="en-US" sz="1800" dirty="0" err="1"/>
              <a:t>ain</a:t>
            </a:r>
            <a:r>
              <a:rPr lang="en-US" sz="1800" dirty="0"/>
              <a:t> concern in high intensity experiments</a:t>
            </a:r>
            <a:endParaRPr lang="sl-SI" sz="1800" dirty="0"/>
          </a:p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r>
              <a:rPr lang="en-US" sz="1800" dirty="0"/>
              <a:t>ALD </a:t>
            </a:r>
            <a:r>
              <a:rPr lang="sl-SI" sz="1800" dirty="0"/>
              <a:t>(</a:t>
            </a:r>
            <a:r>
              <a:rPr lang="sl-SI" sz="1800" dirty="0" err="1"/>
              <a:t>atomic</a:t>
            </a:r>
            <a:r>
              <a:rPr lang="sl-SI" sz="1800" dirty="0"/>
              <a:t> </a:t>
            </a:r>
            <a:r>
              <a:rPr lang="sl-SI" sz="1800" dirty="0" err="1"/>
              <a:t>layer</a:t>
            </a:r>
            <a:r>
              <a:rPr lang="sl-SI" sz="1800" dirty="0"/>
              <a:t> </a:t>
            </a:r>
            <a:r>
              <a:rPr lang="sl-SI" sz="1800" dirty="0" err="1"/>
              <a:t>deposition</a:t>
            </a:r>
            <a:r>
              <a:rPr lang="sl-SI" sz="1800" dirty="0"/>
              <a:t>) </a:t>
            </a:r>
            <a:r>
              <a:rPr lang="en-US" sz="1800" dirty="0"/>
              <a:t>coating of MCP pores → ~100x </a:t>
            </a:r>
            <a:r>
              <a:rPr lang="sl-SI" sz="1800" dirty="0"/>
              <a:t>p</a:t>
            </a:r>
            <a:r>
              <a:rPr lang="en-US" sz="1800" dirty="0" err="1"/>
              <a:t>hoto</a:t>
            </a:r>
            <a:r>
              <a:rPr lang="sl-SI" sz="1800" dirty="0"/>
              <a:t>-</a:t>
            </a:r>
            <a:r>
              <a:rPr lang="en-US" sz="1800" dirty="0"/>
              <a:t>cathode lifetime increase</a:t>
            </a:r>
          </a:p>
          <a:p>
            <a:r>
              <a:rPr lang="en-US" sz="1600" dirty="0"/>
              <a:t>Hamamatsu 1-inch YH0205 (&gt;20 C/cm²) [K. </a:t>
            </a:r>
            <a:r>
              <a:rPr lang="en-US" sz="1600" dirty="0" err="1"/>
              <a:t>Inami</a:t>
            </a:r>
            <a:r>
              <a:rPr lang="en-US" sz="1600" dirty="0"/>
              <a:t>, 2021]</a:t>
            </a:r>
          </a:p>
          <a:p>
            <a:r>
              <a:rPr lang="en-US" sz="1600" dirty="0"/>
              <a:t>No QE degradation for </a:t>
            </a:r>
            <a:r>
              <a:rPr lang="en-US" sz="1600" dirty="0" err="1"/>
              <a:t>Photonis</a:t>
            </a:r>
            <a:r>
              <a:rPr lang="en-US" sz="1600" dirty="0"/>
              <a:t> MCP-PMT (R2D2) to &gt;34 C/cm²</a:t>
            </a:r>
            <a:endParaRPr lang="sl-SI" sz="1600" dirty="0"/>
          </a:p>
          <a:p>
            <a:r>
              <a:rPr lang="en-US" sz="1600" dirty="0"/>
              <a:t>Little QE degradation in LAPPD 8-inch up to 5.6 C/cm²  [V. A. </a:t>
            </a:r>
            <a:r>
              <a:rPr lang="en-US" sz="1600" dirty="0" err="1"/>
              <a:t>Chirayath</a:t>
            </a:r>
            <a:r>
              <a:rPr lang="en-US" sz="1600" dirty="0"/>
              <a:t>, CPAD2021]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object 30"/>
          <p:cNvSpPr/>
          <p:nvPr/>
        </p:nvSpPr>
        <p:spPr>
          <a:xfrm>
            <a:off x="5366849" y="4440572"/>
            <a:ext cx="3568377" cy="2381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0"/>
          <p:cNvSpPr/>
          <p:nvPr/>
        </p:nvSpPr>
        <p:spPr>
          <a:xfrm>
            <a:off x="5580112" y="1774814"/>
            <a:ext cx="3312368" cy="2026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4"/>
          <p:cNvSpPr/>
          <p:nvPr/>
        </p:nvSpPr>
        <p:spPr>
          <a:xfrm>
            <a:off x="1814159" y="5013380"/>
            <a:ext cx="2067839" cy="1799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25"/>
          <p:cNvSpPr txBox="1"/>
          <p:nvPr/>
        </p:nvSpPr>
        <p:spPr>
          <a:xfrm>
            <a:off x="2141756" y="6198494"/>
            <a:ext cx="795655" cy="243204"/>
          </a:xfrm>
          <a:prstGeom prst="rect">
            <a:avLst/>
          </a:prstGeom>
          <a:solidFill>
            <a:schemeClr val="bg1"/>
          </a:solidFill>
          <a:ln w="17999">
            <a:solidFill>
              <a:schemeClr val="bg1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35560" eaLnBrk="1" fontAlgn="auto" hangingPunct="1">
              <a:spcBef>
                <a:spcPts val="175"/>
              </a:spcBef>
              <a:spcAft>
                <a:spcPts val="0"/>
              </a:spcAft>
            </a:pPr>
            <a:r>
              <a:rPr sz="1200" spc="-5" dirty="0">
                <a:solidFill>
                  <a:srgbClr val="148366"/>
                </a:solidFill>
                <a:latin typeface="Arial"/>
                <a:cs typeface="Arial"/>
              </a:rPr>
              <a:t>LAPPD-64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6895" y="1368274"/>
            <a:ext cx="1462856" cy="294953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K. </a:t>
            </a:r>
            <a:r>
              <a:rPr lang="en-US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Inami</a:t>
            </a: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, 2021, Talk at ECFA </a:t>
            </a:r>
            <a:r>
              <a:rPr lang="sl-SI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TF4 </a:t>
            </a: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Symposium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50975" y="4077072"/>
            <a:ext cx="2211583" cy="309572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en-US" sz="1000" dirty="0"/>
              <a:t>A. Lehman et al., </a:t>
            </a:r>
          </a:p>
          <a:p>
            <a:pPr>
              <a:defRPr/>
            </a:pPr>
            <a:r>
              <a:rPr lang="en-SI" sz="1000" dirty="0"/>
              <a:t>https://arxiv.org/abs/2403.13938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528" y="6025143"/>
            <a:ext cx="1423724" cy="294953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V.A. </a:t>
            </a:r>
            <a:r>
              <a:rPr lang="en-US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Chirayath</a:t>
            </a: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 et al., Talk at CPAD 20</a:t>
            </a:r>
            <a:r>
              <a:rPr lang="sl-SI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21</a:t>
            </a:r>
            <a:endParaRPr lang="en-US" sz="1000" kern="0" dirty="0">
              <a:solidFill>
                <a:srgbClr val="000000"/>
              </a:solidFill>
              <a:latin typeface="ArialMT" pitchFamily="34"/>
              <a:ea typeface="ArialMT" pitchFamily="34"/>
              <a:cs typeface="ArialMT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26124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4">
            <a:extLst>
              <a:ext uri="{FF2B5EF4-FFF2-40B4-BE49-F238E27FC236}">
                <a16:creationId xmlns:a16="http://schemas.microsoft.com/office/drawing/2014/main" id="{F2BF68EC-F107-4309-8DFD-2917C7A18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893469"/>
            <a:ext cx="889317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endParaRPr lang="en-SI" altLang="en-SI" sz="2000"/>
          </a:p>
        </p:txBody>
      </p:sp>
      <p:sp>
        <p:nvSpPr>
          <p:cNvPr id="37891" name="Title 1">
            <a:extLst>
              <a:ext uri="{FF2B5EF4-FFF2-40B4-BE49-F238E27FC236}">
                <a16:creationId xmlns:a16="http://schemas.microsoft.com/office/drawing/2014/main" id="{0AB83772-122A-4E03-875A-E66BFD4FA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3" y="260350"/>
            <a:ext cx="8893176" cy="533400"/>
          </a:xfrm>
        </p:spPr>
        <p:txBody>
          <a:bodyPr/>
          <a:lstStyle/>
          <a:p>
            <a:pPr>
              <a:defRPr/>
            </a:pPr>
            <a:r>
              <a:rPr lang="en-US" altLang="en-SI" sz="3200" dirty="0"/>
              <a:t>MCP PMTs: high rate operation</a:t>
            </a:r>
            <a:endParaRPr lang="en-SI" altLang="en-SI" sz="3200" dirty="0"/>
          </a:p>
        </p:txBody>
      </p:sp>
      <p:sp>
        <p:nvSpPr>
          <p:cNvPr id="40966" name="Content Placeholder 2">
            <a:extLst>
              <a:ext uri="{FF2B5EF4-FFF2-40B4-BE49-F238E27FC236}">
                <a16:creationId xmlns:a16="http://schemas.microsoft.com/office/drawing/2014/main" id="{705D2218-CA04-4D39-9E10-19CBAE22D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340768"/>
            <a:ext cx="3744416" cy="533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GB" altLang="en-SI" sz="1800" dirty="0"/>
              <a:t>High rate performance studies</a:t>
            </a:r>
            <a:endParaRPr lang="LID4096" altLang="en-SI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CD095A-4D34-463F-9386-C041BAACCFD2}"/>
              </a:ext>
            </a:extLst>
          </p:cNvPr>
          <p:cNvSpPr txBox="1"/>
          <p:nvPr/>
        </p:nvSpPr>
        <p:spPr>
          <a:xfrm>
            <a:off x="6400280" y="2044138"/>
            <a:ext cx="2211583" cy="309572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en-US" sz="1000" dirty="0"/>
              <a:t>A. Lehman et al., </a:t>
            </a:r>
          </a:p>
          <a:p>
            <a:pPr>
              <a:defRPr/>
            </a:pPr>
            <a:r>
              <a:rPr lang="en-SI" sz="1000" dirty="0"/>
              <a:t>https://arxiv.org/abs/2403.1</a:t>
            </a:r>
            <a:r>
              <a:rPr lang="en-US" sz="1000" dirty="0"/>
              <a:t>69536</a:t>
            </a:r>
            <a:endParaRPr lang="en-SI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48B6B-045D-4D1D-8BD2-5A6161DAD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07468"/>
            <a:ext cx="5820070" cy="34430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69C7A6-2A2E-FBBE-6FCE-A7FC7020999D}"/>
              </a:ext>
            </a:extLst>
          </p:cNvPr>
          <p:cNvSpPr txBox="1">
            <a:spLocks/>
          </p:cNvSpPr>
          <p:nvPr/>
        </p:nvSpPr>
        <p:spPr>
          <a:xfrm>
            <a:off x="82344" y="1239675"/>
            <a:ext cx="7635422" cy="3040242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50" b="1" dirty="0">
                <a:solidFill>
                  <a:schemeClr val="accent2"/>
                </a:solidFill>
                <a:latin typeface="+mj-lt"/>
              </a:rPr>
              <a:t>4.2.1: VPD: New material, new coatings, longevity and rate capability study</a:t>
            </a:r>
          </a:p>
          <a:p>
            <a:pPr lvl="1" algn="l"/>
            <a:r>
              <a:rPr lang="en-GB" sz="1500" dirty="0">
                <a:solidFill>
                  <a:schemeClr val="accent2"/>
                </a:solidFill>
                <a:latin typeface="+mj-lt"/>
              </a:rPr>
              <a:t>This concerns the R&amp;D on new materials to produce VPD, </a:t>
            </a:r>
          </a:p>
          <a:p>
            <a:pPr lvl="1" algn="l"/>
            <a:r>
              <a:rPr lang="en-GB" sz="1500" dirty="0">
                <a:solidFill>
                  <a:schemeClr val="accent2"/>
                </a:solidFill>
                <a:latin typeface="+mj-lt"/>
              </a:rPr>
              <a:t>new shapes and new coatings and their consequences </a:t>
            </a:r>
          </a:p>
          <a:p>
            <a:pPr lvl="1" algn="l"/>
            <a:r>
              <a:rPr lang="en-GB" sz="1500" dirty="0">
                <a:solidFill>
                  <a:schemeClr val="accent2"/>
                </a:solidFill>
                <a:latin typeface="+mj-lt"/>
              </a:rPr>
              <a:t>on their longevity and rate capability</a:t>
            </a:r>
          </a:p>
          <a:p>
            <a:pPr lvl="1" algn="l"/>
            <a:endParaRPr lang="en-GB" sz="1050" dirty="0">
              <a:solidFill>
                <a:schemeClr val="accent2"/>
              </a:solidFill>
              <a:latin typeface="+mj-lt"/>
            </a:endParaRPr>
          </a:p>
          <a:p>
            <a:pPr lvl="1" algn="l"/>
            <a:endParaRPr lang="en-GB" sz="1050" dirty="0">
              <a:solidFill>
                <a:schemeClr val="accent2"/>
              </a:solidFill>
              <a:latin typeface="+mj-lt"/>
            </a:endParaRPr>
          </a:p>
          <a:p>
            <a:pPr lvl="1" algn="l"/>
            <a:endParaRPr lang="en-GB" sz="1050" dirty="0">
              <a:solidFill>
                <a:schemeClr val="accent2"/>
              </a:solidFill>
              <a:latin typeface="+mj-lt"/>
            </a:endParaRPr>
          </a:p>
          <a:p>
            <a:pPr lvl="1" algn="l"/>
            <a:endParaRPr lang="en-GB" sz="1050" dirty="0">
              <a:solidFill>
                <a:schemeClr val="accent2"/>
              </a:solidFill>
              <a:latin typeface="+mj-lt"/>
            </a:endParaRPr>
          </a:p>
          <a:p>
            <a:pPr lvl="1" algn="l"/>
            <a:endParaRPr lang="en-GB" sz="1050" dirty="0">
              <a:solidFill>
                <a:schemeClr val="accent2"/>
              </a:solidFill>
              <a:latin typeface="+mj-lt"/>
            </a:endParaRPr>
          </a:p>
          <a:p>
            <a:pPr algn="l"/>
            <a:r>
              <a:rPr lang="en-GB" sz="1350" b="1" dirty="0">
                <a:solidFill>
                  <a:schemeClr val="accent2"/>
                </a:solidFill>
                <a:latin typeface="+mj-lt"/>
              </a:rPr>
              <a:t>4.2.2</a:t>
            </a:r>
            <a:r>
              <a:rPr lang="en-GB" sz="1950" b="1" dirty="0">
                <a:solidFill>
                  <a:schemeClr val="accent2"/>
                </a:solidFill>
                <a:latin typeface="+mj-lt"/>
              </a:rPr>
              <a:t>: VPD-PMT: New photocathode materials, structure and high quantum efficiency  VPD</a:t>
            </a:r>
          </a:p>
          <a:p>
            <a:pPr lvl="1" algn="l"/>
            <a:r>
              <a:rPr lang="en-GB" sz="1500" dirty="0">
                <a:solidFill>
                  <a:schemeClr val="accent2"/>
                </a:solidFill>
                <a:latin typeface="+mj-lt"/>
              </a:rPr>
              <a:t>New photocathode materials, new structures and their impact on improving </a:t>
            </a:r>
          </a:p>
          <a:p>
            <a:pPr lvl="1" algn="l"/>
            <a:r>
              <a:rPr lang="en-GB" sz="1500" dirty="0">
                <a:solidFill>
                  <a:schemeClr val="accent2"/>
                </a:solidFill>
                <a:latin typeface="+mj-lt"/>
              </a:rPr>
              <a:t>the quantum efficiency for different wavelengths</a:t>
            </a:r>
          </a:p>
          <a:p>
            <a:pPr lvl="1" algn="l"/>
            <a:endParaRPr lang="en-GB" sz="1050" dirty="0">
              <a:solidFill>
                <a:schemeClr val="accent2"/>
              </a:solidFill>
              <a:latin typeface="+mj-lt"/>
            </a:endParaRPr>
          </a:p>
          <a:p>
            <a:pPr lvl="1" algn="l"/>
            <a:endParaRPr lang="en-GB" sz="1050" dirty="0">
              <a:solidFill>
                <a:schemeClr val="accent2"/>
              </a:solidFill>
              <a:latin typeface="+mj-lt"/>
            </a:endParaRPr>
          </a:p>
          <a:p>
            <a:pPr lvl="1" algn="l"/>
            <a:endParaRPr lang="en-GB" sz="1950" dirty="0">
              <a:solidFill>
                <a:schemeClr val="accent2"/>
              </a:solidFill>
              <a:latin typeface="+mj-lt"/>
            </a:endParaRPr>
          </a:p>
          <a:p>
            <a:pPr algn="l"/>
            <a:r>
              <a:rPr lang="en-GB" sz="1950" b="1" dirty="0">
                <a:solidFill>
                  <a:schemeClr val="accent2"/>
                </a:solidFill>
                <a:latin typeface="+mj-lt"/>
              </a:rPr>
              <a:t>4.2.3: VPD time and spatial resolution performance</a:t>
            </a:r>
          </a:p>
          <a:p>
            <a:pPr lvl="1" algn="l"/>
            <a:r>
              <a:rPr lang="en-GB" sz="1650" dirty="0">
                <a:solidFill>
                  <a:schemeClr val="accent2"/>
                </a:solidFill>
                <a:latin typeface="+mj-lt"/>
              </a:rPr>
              <a:t>Study of VPD timing and spatial performance using appropriate readout electronics and appropriate anode structures</a:t>
            </a:r>
          </a:p>
          <a:p>
            <a:pPr algn="l"/>
            <a:endParaRPr lang="en-GB" sz="1800" dirty="0">
              <a:solidFill>
                <a:schemeClr val="accent2"/>
              </a:solidFill>
              <a:latin typeface="+mj-lt"/>
            </a:endParaRPr>
          </a:p>
          <a:p>
            <a:pPr lvl="1" algn="l"/>
            <a:endParaRPr lang="en-GB" sz="1500" dirty="0">
              <a:solidFill>
                <a:schemeClr val="accent2"/>
              </a:solidFill>
              <a:highlight>
                <a:srgbClr val="FFFF00"/>
              </a:highlight>
              <a:latin typeface="+mj-lt"/>
            </a:endParaRPr>
          </a:p>
          <a:p>
            <a:pPr lvl="1" algn="l"/>
            <a:endParaRPr lang="en-GB" sz="1500" dirty="0">
              <a:solidFill>
                <a:schemeClr val="accent2"/>
              </a:solidFill>
              <a:highlight>
                <a:srgbClr val="FFFF00"/>
              </a:highlight>
              <a:latin typeface="+mj-lt"/>
            </a:endParaRPr>
          </a:p>
          <a:p>
            <a:pPr lvl="1" algn="l"/>
            <a:endParaRPr lang="en-GB" sz="1500" dirty="0">
              <a:solidFill>
                <a:schemeClr val="accent2"/>
              </a:solidFill>
              <a:highlight>
                <a:srgbClr val="FFFF00"/>
              </a:highlight>
              <a:latin typeface="+mj-lt"/>
            </a:endParaRPr>
          </a:p>
          <a:p>
            <a:pPr lvl="1" algn="l"/>
            <a:endParaRPr lang="en-GB" sz="1500" dirty="0">
              <a:solidFill>
                <a:schemeClr val="accent2"/>
              </a:solidFill>
              <a:latin typeface="+mj-lt"/>
            </a:endParaRPr>
          </a:p>
          <a:p>
            <a:pPr lvl="1" algn="l"/>
            <a:endParaRPr lang="en-IT" sz="1500" dirty="0">
              <a:solidFill>
                <a:schemeClr val="accent2"/>
              </a:solidFill>
              <a:latin typeface="+mj-lt"/>
            </a:endParaRPr>
          </a:p>
          <a:p>
            <a:pPr lvl="1" algn="l"/>
            <a:endParaRPr lang="en-GB" sz="1500" dirty="0">
              <a:solidFill>
                <a:schemeClr val="accent2"/>
              </a:solidFill>
              <a:latin typeface="+mj-lt"/>
            </a:endParaRPr>
          </a:p>
          <a:p>
            <a:pPr lvl="1" algn="l"/>
            <a:endParaRPr lang="en-IT" sz="1500" dirty="0">
              <a:solidFill>
                <a:schemeClr val="accent2"/>
              </a:solidFill>
              <a:latin typeface="+mj-lt"/>
            </a:endParaRPr>
          </a:p>
          <a:p>
            <a:pPr algn="l"/>
            <a:endParaRPr lang="en-IT" sz="1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6" descr="Diagram">
            <a:extLst>
              <a:ext uri="{FF2B5EF4-FFF2-40B4-BE49-F238E27FC236}">
                <a16:creationId xmlns:a16="http://schemas.microsoft.com/office/drawing/2014/main" id="{8373A1A2-5B14-FB34-663C-9D46C4B33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44" y="1424258"/>
            <a:ext cx="2159208" cy="11962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7D68270-42C2-6C64-A3F7-2F6FE68FD70A}"/>
              </a:ext>
            </a:extLst>
          </p:cNvPr>
          <p:cNvSpPr txBox="1"/>
          <p:nvPr/>
        </p:nvSpPr>
        <p:spPr>
          <a:xfrm>
            <a:off x="5880331" y="1906971"/>
            <a:ext cx="19687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  <a:latin typeface="+mj-lt"/>
              </a:rPr>
              <a:t>Amorphous Si MCPC(Geneva)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A08724-1488-19DF-4EE6-897441E939FF}"/>
              </a:ext>
            </a:extLst>
          </p:cNvPr>
          <p:cNvSpPr/>
          <p:nvPr/>
        </p:nvSpPr>
        <p:spPr>
          <a:xfrm rot="5400000">
            <a:off x="4977894" y="1931673"/>
            <a:ext cx="169648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  <a:latin typeface="+mj-lt"/>
              </a:rPr>
              <a:t>[1] A. Franco </a:t>
            </a:r>
            <a:r>
              <a:rPr lang="en-US" sz="600" i="1" dirty="0">
                <a:solidFill>
                  <a:schemeClr val="accent2"/>
                </a:solidFill>
                <a:latin typeface="+mj-lt"/>
              </a:rPr>
              <a:t>et al.</a:t>
            </a:r>
            <a:r>
              <a:rPr lang="en-US" sz="600" dirty="0">
                <a:solidFill>
                  <a:schemeClr val="accent2"/>
                </a:solidFill>
                <a:latin typeface="+mj-lt"/>
              </a:rPr>
              <a:t> Sci. Rep. 1 (2014).</a:t>
            </a:r>
            <a:endParaRPr lang="fr-FR" sz="6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5E35B79-6985-EC64-DEEB-8D4AB5442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031" y="2939157"/>
            <a:ext cx="1596920" cy="8728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33DE16A-90D2-D92B-FD43-B50871A91DA2}"/>
              </a:ext>
            </a:extLst>
          </p:cNvPr>
          <p:cNvSpPr txBox="1"/>
          <p:nvPr/>
        </p:nvSpPr>
        <p:spPr>
          <a:xfrm>
            <a:off x="6355988" y="3071456"/>
            <a:ext cx="20473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  <a:latin typeface="+mj-lt"/>
              </a:rPr>
              <a:t>Si nanometric structure for</a:t>
            </a:r>
          </a:p>
          <a:p>
            <a:r>
              <a:rPr lang="en-GB" sz="1050" dirty="0">
                <a:solidFill>
                  <a:schemeClr val="accent2"/>
                </a:solidFill>
                <a:latin typeface="+mj-lt"/>
              </a:rPr>
              <a:t> reflective photocathode (Lyon)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A79266-BB21-D8E3-699F-614F0B8BF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115" y="4441443"/>
            <a:ext cx="1968709" cy="127658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BFAF993-5E18-705F-30DA-6073A8F99510}"/>
              </a:ext>
            </a:extLst>
          </p:cNvPr>
          <p:cNvSpPr txBox="1"/>
          <p:nvPr/>
        </p:nvSpPr>
        <p:spPr>
          <a:xfrm>
            <a:off x="960684" y="5847655"/>
            <a:ext cx="166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  <a:latin typeface="+mj-lt"/>
              </a:rPr>
              <a:t>MCP+Timepix4 (Ferrara)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1A8696B-5EE1-8108-6E52-98C35C016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61" y="4384862"/>
            <a:ext cx="1968709" cy="127658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E7362E5-0D1D-4E90-A691-B4205B4A89E2}"/>
              </a:ext>
            </a:extLst>
          </p:cNvPr>
          <p:cNvSpPr txBox="1"/>
          <p:nvPr/>
        </p:nvSpPr>
        <p:spPr>
          <a:xfrm>
            <a:off x="5511198" y="5847655"/>
            <a:ext cx="196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  <a:latin typeface="+mj-lt"/>
              </a:rPr>
              <a:t>MCP+PICMIC concept (Lyon)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3C4A149C-371E-B394-C1BA-08ADD536A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297" y="4063980"/>
            <a:ext cx="1661161" cy="155912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E195FAF6-0E73-5966-AEFE-A31584348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164" y="4481691"/>
            <a:ext cx="1562100" cy="1276582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972AC73F-0C78-F731-B704-82721B37CA28}"/>
              </a:ext>
            </a:extLst>
          </p:cNvPr>
          <p:cNvSpPr txBox="1"/>
          <p:nvPr/>
        </p:nvSpPr>
        <p:spPr>
          <a:xfrm>
            <a:off x="8588211" y="4481691"/>
            <a:ext cx="448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  <a:latin typeface="+mj-lt"/>
              </a:rPr>
              <a:t>time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DB88DA2-F34B-6288-2C6D-B7D3EF375CE1}"/>
              </a:ext>
            </a:extLst>
          </p:cNvPr>
          <p:cNvSpPr txBox="1"/>
          <p:nvPr/>
        </p:nvSpPr>
        <p:spPr>
          <a:xfrm>
            <a:off x="8203801" y="5546027"/>
            <a:ext cx="9047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  <a:latin typeface="+mj-lt"/>
              </a:rPr>
              <a:t>Woven strips</a:t>
            </a: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72F8A194-08C6-4067-85D2-883944FEB881}"/>
              </a:ext>
            </a:extLst>
          </p:cNvPr>
          <p:cNvSpPr txBox="1">
            <a:spLocks/>
          </p:cNvSpPr>
          <p:nvPr/>
        </p:nvSpPr>
        <p:spPr bwMode="auto">
          <a:xfrm>
            <a:off x="81220" y="278338"/>
            <a:ext cx="8955275" cy="50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1516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pPr marL="11516">
              <a:spcBef>
                <a:spcPts val="91"/>
              </a:spcBef>
            </a:pPr>
            <a:r>
              <a:rPr lang="en-US" sz="3200" kern="0" spc="-9" dirty="0"/>
              <a:t>MCP-PMTs: New materials and read-out options</a:t>
            </a:r>
          </a:p>
        </p:txBody>
      </p:sp>
    </p:spTree>
    <p:extLst>
      <p:ext uri="{BB962C8B-B14F-4D97-AF65-F5344CB8AC3E}">
        <p14:creationId xmlns:p14="http://schemas.microsoft.com/office/powerpoint/2010/main" val="893770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790" y="168246"/>
            <a:ext cx="8433556" cy="565626"/>
          </a:xfrm>
          <a:prstGeom prst="rect">
            <a:avLst/>
          </a:prstGeom>
        </p:spPr>
        <p:txBody>
          <a:bodyPr vert="horz" wrap="square" lIns="0" tIns="1151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516">
              <a:spcBef>
                <a:spcPts val="91"/>
              </a:spcBef>
            </a:pPr>
            <a:r>
              <a:rPr spc="-9" dirty="0"/>
              <a:t>Possible </a:t>
            </a:r>
            <a:r>
              <a:rPr spc="-5" dirty="0"/>
              <a:t>Future of Electron</a:t>
            </a:r>
            <a:r>
              <a:rPr spc="14" dirty="0"/>
              <a:t> </a:t>
            </a:r>
            <a:r>
              <a:rPr spc="-9" dirty="0"/>
              <a:t>Multiplication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65180" y="1146592"/>
            <a:ext cx="3317291" cy="1707351"/>
          </a:xfrm>
          <a:prstGeom prst="rect">
            <a:avLst/>
          </a:prstGeom>
        </p:spPr>
        <p:txBody>
          <a:bodyPr vert="horz" wrap="square" lIns="0" tIns="79463" rIns="0" bIns="0" rtlCol="0">
            <a:spAutoFit/>
          </a:bodyPr>
          <a:lstStyle/>
          <a:p>
            <a:pPr marL="11516">
              <a:spcBef>
                <a:spcPts val="626"/>
              </a:spcBef>
            </a:pPr>
            <a:r>
              <a:rPr sz="1632" spc="-9" dirty="0">
                <a:solidFill>
                  <a:srgbClr val="0000FF"/>
                </a:solidFill>
                <a:latin typeface="+mn-lt"/>
                <a:cs typeface="Arial"/>
              </a:rPr>
              <a:t>Tynodes </a:t>
            </a:r>
            <a:r>
              <a:rPr sz="1632" dirty="0">
                <a:solidFill>
                  <a:srgbClr val="0000FF"/>
                </a:solidFill>
                <a:latin typeface="+mn-lt"/>
                <a:cs typeface="Arial"/>
              </a:rPr>
              <a:t>(→ Time </a:t>
            </a:r>
            <a:r>
              <a:rPr sz="1632" spc="-9" dirty="0">
                <a:solidFill>
                  <a:srgbClr val="0000FF"/>
                </a:solidFill>
                <a:latin typeface="+mn-lt"/>
                <a:cs typeface="Arial"/>
              </a:rPr>
              <a:t>Photon</a:t>
            </a:r>
            <a:r>
              <a:rPr sz="1632" spc="-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1632" spc="-9" dirty="0">
                <a:solidFill>
                  <a:srgbClr val="0000FF"/>
                </a:solidFill>
                <a:latin typeface="+mn-lt"/>
                <a:cs typeface="Arial"/>
              </a:rPr>
              <a:t>Counter)</a:t>
            </a:r>
            <a:endParaRPr sz="1632" dirty="0">
              <a:latin typeface="+mn-lt"/>
              <a:cs typeface="Arial"/>
            </a:endParaRPr>
          </a:p>
          <a:p>
            <a:pPr marL="142227">
              <a:spcBef>
                <a:spcPts val="416"/>
              </a:spcBef>
            </a:pPr>
            <a:r>
              <a:rPr sz="1270" spc="-5" dirty="0">
                <a:latin typeface="+mn-lt"/>
                <a:cs typeface="Arial"/>
              </a:rPr>
              <a:t>Transmission mode dynode </a:t>
            </a:r>
            <a:r>
              <a:rPr sz="1270" dirty="0">
                <a:latin typeface="+mn-lt"/>
                <a:cs typeface="Arial"/>
              </a:rPr>
              <a:t>→</a:t>
            </a:r>
            <a:r>
              <a:rPr sz="1270" spc="18" dirty="0">
                <a:latin typeface="+mn-lt"/>
                <a:cs typeface="Arial"/>
              </a:rPr>
              <a:t> </a:t>
            </a:r>
            <a:r>
              <a:rPr sz="1270" spc="-5" dirty="0">
                <a:latin typeface="+mn-lt"/>
                <a:cs typeface="Arial"/>
              </a:rPr>
              <a:t>tynode</a:t>
            </a:r>
            <a:endParaRPr sz="1270" dirty="0">
              <a:latin typeface="+mn-lt"/>
              <a:cs typeface="Arial"/>
            </a:endParaRPr>
          </a:p>
          <a:p>
            <a:pPr marL="142227" marR="4607">
              <a:lnSpc>
                <a:spcPts val="1433"/>
              </a:lnSpc>
              <a:spcBef>
                <a:spcPts val="540"/>
              </a:spcBef>
            </a:pPr>
            <a:r>
              <a:rPr sz="1270" spc="-5" dirty="0">
                <a:latin typeface="+mn-lt"/>
                <a:cs typeface="Arial"/>
              </a:rPr>
              <a:t>Fabrication of </a:t>
            </a:r>
            <a:r>
              <a:rPr sz="1270" dirty="0">
                <a:latin typeface="+mn-lt"/>
                <a:cs typeface="Arial"/>
              </a:rPr>
              <a:t>tynodes </a:t>
            </a:r>
            <a:r>
              <a:rPr sz="1270" spc="-5" dirty="0">
                <a:latin typeface="+mn-lt"/>
                <a:cs typeface="Arial"/>
              </a:rPr>
              <a:t>(MgO </a:t>
            </a:r>
            <a:r>
              <a:rPr sz="1270" spc="5" dirty="0">
                <a:latin typeface="+mn-lt"/>
                <a:cs typeface="Arial"/>
              </a:rPr>
              <a:t>ALD, </a:t>
            </a:r>
            <a:r>
              <a:rPr sz="1270" spc="-5" dirty="0">
                <a:latin typeface="+mn-lt"/>
                <a:cs typeface="Arial"/>
              </a:rPr>
              <a:t>diamond)  using MEMS</a:t>
            </a:r>
            <a:r>
              <a:rPr sz="1270" spc="9" dirty="0">
                <a:latin typeface="+mn-lt"/>
                <a:cs typeface="Arial"/>
              </a:rPr>
              <a:t> </a:t>
            </a:r>
            <a:r>
              <a:rPr sz="1270" spc="-5" dirty="0">
                <a:latin typeface="+mn-lt"/>
                <a:cs typeface="Arial"/>
              </a:rPr>
              <a:t>technology</a:t>
            </a:r>
            <a:endParaRPr sz="1270" dirty="0">
              <a:latin typeface="+mn-lt"/>
              <a:cs typeface="Arial"/>
            </a:endParaRPr>
          </a:p>
          <a:p>
            <a:pPr marL="142227" marR="325913">
              <a:lnSpc>
                <a:spcPts val="1941"/>
              </a:lnSpc>
              <a:spcBef>
                <a:spcPts val="100"/>
              </a:spcBef>
            </a:pPr>
            <a:r>
              <a:rPr sz="1270" spc="-5" dirty="0">
                <a:latin typeface="+mn-lt"/>
                <a:cs typeface="Arial"/>
              </a:rPr>
              <a:t>“Anode” is </a:t>
            </a:r>
            <a:r>
              <a:rPr sz="1270" dirty="0">
                <a:latin typeface="+mn-lt"/>
                <a:cs typeface="Arial"/>
              </a:rPr>
              <a:t>a </a:t>
            </a:r>
            <a:r>
              <a:rPr sz="1270" spc="-5" dirty="0">
                <a:latin typeface="+mn-lt"/>
                <a:cs typeface="Arial"/>
              </a:rPr>
              <a:t>CMOS chip </a:t>
            </a:r>
            <a:r>
              <a:rPr sz="1270" dirty="0">
                <a:latin typeface="+mn-lt"/>
                <a:cs typeface="Arial"/>
              </a:rPr>
              <a:t>(e.g., </a:t>
            </a:r>
            <a:r>
              <a:rPr sz="1270" spc="-5" dirty="0">
                <a:latin typeface="+mn-lt"/>
                <a:cs typeface="Arial"/>
              </a:rPr>
              <a:t>TimePix)  Very promising</a:t>
            </a:r>
            <a:r>
              <a:rPr sz="1270" dirty="0">
                <a:latin typeface="+mn-lt"/>
                <a:cs typeface="Arial"/>
              </a:rPr>
              <a:t> </a:t>
            </a:r>
            <a:r>
              <a:rPr sz="1270" spc="-5" dirty="0">
                <a:latin typeface="+mn-lt"/>
                <a:cs typeface="Arial"/>
              </a:rPr>
              <a:t>properties</a:t>
            </a:r>
            <a:endParaRPr sz="1270" dirty="0">
              <a:latin typeface="+mn-lt"/>
              <a:cs typeface="Arial"/>
            </a:endParaRPr>
          </a:p>
          <a:p>
            <a:pPr marL="240116">
              <a:spcBef>
                <a:spcPts val="304"/>
              </a:spcBef>
            </a:pPr>
            <a:r>
              <a:rPr sz="1088" dirty="0">
                <a:solidFill>
                  <a:srgbClr val="770272"/>
                </a:solidFill>
                <a:latin typeface="+mn-lt"/>
                <a:cs typeface="Arial"/>
              </a:rPr>
              <a:t>Very compact; high </a:t>
            </a:r>
            <a:r>
              <a:rPr sz="1088" spc="-5" dirty="0">
                <a:solidFill>
                  <a:srgbClr val="770272"/>
                </a:solidFill>
                <a:latin typeface="+mn-lt"/>
                <a:cs typeface="Arial"/>
              </a:rPr>
              <a:t>B-field </a:t>
            </a:r>
            <a:r>
              <a:rPr sz="1088" dirty="0">
                <a:solidFill>
                  <a:srgbClr val="770272"/>
                </a:solidFill>
                <a:latin typeface="+mn-lt"/>
                <a:cs typeface="Arial"/>
              </a:rPr>
              <a:t>tolerance; very</a:t>
            </a:r>
            <a:r>
              <a:rPr sz="1088" spc="-23" dirty="0">
                <a:solidFill>
                  <a:srgbClr val="770272"/>
                </a:solidFill>
                <a:latin typeface="+mn-lt"/>
                <a:cs typeface="Arial"/>
              </a:rPr>
              <a:t> </a:t>
            </a:r>
            <a:r>
              <a:rPr sz="1088" spc="-5" dirty="0">
                <a:solidFill>
                  <a:srgbClr val="770272"/>
                </a:solidFill>
                <a:latin typeface="+mn-lt"/>
                <a:cs typeface="Arial"/>
              </a:rPr>
              <a:t>fast</a:t>
            </a:r>
            <a:endParaRPr sz="1088" dirty="0">
              <a:latin typeface="+mn-lt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70377" y="1563934"/>
            <a:ext cx="2040298" cy="1937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2" name="object 22"/>
          <p:cNvSpPr/>
          <p:nvPr/>
        </p:nvSpPr>
        <p:spPr>
          <a:xfrm>
            <a:off x="5979554" y="1456168"/>
            <a:ext cx="3097234" cy="1958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30" name="object 30"/>
          <p:cNvSpPr txBox="1"/>
          <p:nvPr/>
        </p:nvSpPr>
        <p:spPr>
          <a:xfrm>
            <a:off x="598943" y="2853943"/>
            <a:ext cx="286642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1292"/>
              </a:lnSpc>
            </a:pPr>
            <a:r>
              <a:rPr sz="1088" dirty="0">
                <a:solidFill>
                  <a:srgbClr val="770272"/>
                </a:solidFill>
                <a:latin typeface="+mn-lt"/>
                <a:cs typeface="Arial"/>
              </a:rPr>
              <a:t>Very low </a:t>
            </a:r>
            <a:r>
              <a:rPr sz="1088" spc="-5" dirty="0">
                <a:solidFill>
                  <a:srgbClr val="770272"/>
                </a:solidFill>
                <a:latin typeface="+mn-lt"/>
                <a:cs typeface="Arial"/>
              </a:rPr>
              <a:t>DCR; </a:t>
            </a:r>
            <a:r>
              <a:rPr sz="1088" dirty="0">
                <a:solidFill>
                  <a:srgbClr val="770272"/>
                </a:solidFill>
                <a:latin typeface="+mn-lt"/>
                <a:cs typeface="Arial"/>
              </a:rPr>
              <a:t>very good 2D spatial</a:t>
            </a:r>
            <a:r>
              <a:rPr sz="1088" spc="-54" dirty="0">
                <a:solidFill>
                  <a:srgbClr val="770272"/>
                </a:solidFill>
                <a:latin typeface="+mn-lt"/>
                <a:cs typeface="Arial"/>
              </a:rPr>
              <a:t> </a:t>
            </a:r>
            <a:r>
              <a:rPr sz="1088" spc="-5" dirty="0">
                <a:solidFill>
                  <a:srgbClr val="770272"/>
                </a:solidFill>
                <a:latin typeface="+mn-lt"/>
                <a:cs typeface="Arial"/>
              </a:rPr>
              <a:t>resolution</a:t>
            </a:r>
            <a:endParaRPr sz="1088">
              <a:latin typeface="+mn-lt"/>
              <a:cs typeface="Arial"/>
            </a:endParaRPr>
          </a:p>
        </p:txBody>
      </p:sp>
      <p:sp>
        <p:nvSpPr>
          <p:cNvPr id="36" name="object 15"/>
          <p:cNvSpPr txBox="1"/>
          <p:nvPr/>
        </p:nvSpPr>
        <p:spPr>
          <a:xfrm>
            <a:off x="407812" y="3403705"/>
            <a:ext cx="30079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FF"/>
                </a:solidFill>
                <a:latin typeface="+mn-lt"/>
                <a:cs typeface="Arial"/>
              </a:rPr>
              <a:t>MCP-PMT with CMOS</a:t>
            </a:r>
            <a:r>
              <a:rPr sz="1800" spc="-45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1800" spc="-10" dirty="0">
                <a:solidFill>
                  <a:srgbClr val="0000FF"/>
                </a:solidFill>
                <a:latin typeface="+mn-lt"/>
                <a:cs typeface="Arial"/>
              </a:rPr>
              <a:t>anode</a:t>
            </a:r>
            <a:endParaRPr sz="1800" dirty="0">
              <a:latin typeface="+mn-lt"/>
              <a:cs typeface="Arial"/>
            </a:endParaRPr>
          </a:p>
        </p:txBody>
      </p:sp>
      <p:sp>
        <p:nvSpPr>
          <p:cNvPr id="40" name="object 19"/>
          <p:cNvSpPr txBox="1"/>
          <p:nvPr/>
        </p:nvSpPr>
        <p:spPr>
          <a:xfrm>
            <a:off x="427129" y="3852535"/>
            <a:ext cx="4271645" cy="933589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400" spc="-5" dirty="0">
                <a:latin typeface="+mn-lt"/>
                <a:cs typeface="Arial"/>
              </a:rPr>
              <a:t>Conceptual design </a:t>
            </a:r>
            <a:r>
              <a:rPr sz="1400" dirty="0">
                <a:latin typeface="+mn-lt"/>
                <a:cs typeface="Arial"/>
              </a:rPr>
              <a:t>for </a:t>
            </a:r>
            <a:r>
              <a:rPr sz="1400" spc="-5" dirty="0">
                <a:latin typeface="+mn-lt"/>
                <a:cs typeface="Arial"/>
              </a:rPr>
              <a:t>4D detection of single</a:t>
            </a:r>
            <a:r>
              <a:rPr sz="1400" spc="50" dirty="0">
                <a:latin typeface="+mn-lt"/>
                <a:cs typeface="Arial"/>
              </a:rPr>
              <a:t> </a:t>
            </a:r>
            <a:r>
              <a:rPr sz="1400" spc="-5" dirty="0">
                <a:latin typeface="+mn-lt"/>
                <a:cs typeface="Arial"/>
              </a:rPr>
              <a:t>photons</a:t>
            </a:r>
            <a:endParaRPr sz="1400" dirty="0">
              <a:latin typeface="+mn-lt"/>
              <a:cs typeface="Arial"/>
            </a:endParaRPr>
          </a:p>
          <a:p>
            <a:pPr marL="120650">
              <a:lnSpc>
                <a:spcPts val="1390"/>
              </a:lnSpc>
              <a:spcBef>
                <a:spcPts val="480"/>
              </a:spcBef>
            </a:pP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Hybrid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concept: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MCP-PMT where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the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pixelated anode is</a:t>
            </a:r>
            <a:r>
              <a:rPr sz="1200" spc="105" dirty="0">
                <a:solidFill>
                  <a:srgbClr val="770272"/>
                </a:solidFill>
                <a:latin typeface="+mn-lt"/>
                <a:cs typeface="Arial"/>
              </a:rPr>
              <a:t>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an</a:t>
            </a:r>
            <a:endParaRPr sz="1200" dirty="0">
              <a:latin typeface="+mn-lt"/>
              <a:cs typeface="Arial"/>
            </a:endParaRPr>
          </a:p>
          <a:p>
            <a:pPr marL="120650">
              <a:lnSpc>
                <a:spcPts val="1390"/>
              </a:lnSpc>
            </a:pP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ASIC (CMOS)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embedded inside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the</a:t>
            </a:r>
            <a:r>
              <a:rPr sz="1200" spc="35" dirty="0">
                <a:solidFill>
                  <a:srgbClr val="770272"/>
                </a:solidFill>
                <a:latin typeface="+mn-lt"/>
                <a:cs typeface="Arial"/>
              </a:rPr>
              <a:t>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vacuum</a:t>
            </a:r>
            <a:endParaRPr sz="1200" dirty="0">
              <a:latin typeface="+mn-lt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90"/>
              </a:spcBef>
            </a:pP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Prototype with Timepix4 </a:t>
            </a:r>
            <a:r>
              <a:rPr sz="1200" spc="5" dirty="0">
                <a:solidFill>
                  <a:srgbClr val="770272"/>
                </a:solidFill>
                <a:latin typeface="+mn-lt"/>
                <a:cs typeface="Arial"/>
              </a:rPr>
              <a:t>ASIC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as anode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(array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of 23k pixels)</a:t>
            </a:r>
            <a:endParaRPr sz="1200" dirty="0">
              <a:latin typeface="+mn-lt"/>
              <a:cs typeface="Arial"/>
            </a:endParaRPr>
          </a:p>
        </p:txBody>
      </p:sp>
      <p:sp>
        <p:nvSpPr>
          <p:cNvPr id="42" name="object 21"/>
          <p:cNvSpPr txBox="1"/>
          <p:nvPr/>
        </p:nvSpPr>
        <p:spPr>
          <a:xfrm>
            <a:off x="532637" y="4902354"/>
            <a:ext cx="190753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+mn-lt"/>
                <a:cs typeface="Arial"/>
              </a:rPr>
              <a:t>Envisaged</a:t>
            </a:r>
            <a:r>
              <a:rPr sz="1400" spc="-30" dirty="0">
                <a:latin typeface="+mn-lt"/>
                <a:cs typeface="Arial"/>
              </a:rPr>
              <a:t> </a:t>
            </a:r>
            <a:r>
              <a:rPr sz="1400" spc="-5" dirty="0">
                <a:latin typeface="+mn-lt"/>
                <a:cs typeface="Arial"/>
              </a:rPr>
              <a:t>performance</a:t>
            </a:r>
            <a:endParaRPr sz="1400" dirty="0">
              <a:latin typeface="+mn-lt"/>
              <a:cs typeface="Arial"/>
            </a:endParaRPr>
          </a:p>
        </p:txBody>
      </p:sp>
      <p:sp>
        <p:nvSpPr>
          <p:cNvPr id="45" name="object 24"/>
          <p:cNvSpPr txBox="1"/>
          <p:nvPr/>
        </p:nvSpPr>
        <p:spPr>
          <a:xfrm>
            <a:off x="427129" y="5205958"/>
            <a:ext cx="4262120" cy="430246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&lt;100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ps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time resolution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and 5-10 μm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spatial</a:t>
            </a:r>
            <a:r>
              <a:rPr sz="1200" spc="80" dirty="0">
                <a:solidFill>
                  <a:srgbClr val="770272"/>
                </a:solidFill>
                <a:latin typeface="+mn-lt"/>
                <a:cs typeface="Arial"/>
              </a:rPr>
              <a:t>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resolution</a:t>
            </a:r>
            <a:endParaRPr sz="1200">
              <a:latin typeface="+mn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Rate capability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of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&gt;100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MHz/cm²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(&lt;2.5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Ghits/s @ 7 cm²</a:t>
            </a:r>
            <a:r>
              <a:rPr sz="1200" spc="60" dirty="0">
                <a:solidFill>
                  <a:srgbClr val="770272"/>
                </a:solidFill>
                <a:latin typeface="+mn-lt"/>
                <a:cs typeface="Arial"/>
              </a:rPr>
              <a:t>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area)</a:t>
            </a:r>
            <a:endParaRPr sz="1200">
              <a:latin typeface="+mn-lt"/>
              <a:cs typeface="Arial"/>
            </a:endParaRPr>
          </a:p>
        </p:txBody>
      </p:sp>
      <p:sp>
        <p:nvSpPr>
          <p:cNvPr id="47" name="object 26"/>
          <p:cNvSpPr/>
          <p:nvPr/>
        </p:nvSpPr>
        <p:spPr>
          <a:xfrm>
            <a:off x="4756686" y="4331070"/>
            <a:ext cx="4354363" cy="1260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8"/>
          <p:cNvSpPr/>
          <p:nvPr/>
        </p:nvSpPr>
        <p:spPr>
          <a:xfrm>
            <a:off x="8032890" y="3802255"/>
            <a:ext cx="1529715" cy="205104"/>
          </a:xfrm>
          <a:custGeom>
            <a:avLst/>
            <a:gdLst/>
            <a:ahLst/>
            <a:cxnLst/>
            <a:rect l="l" t="t" r="r" b="b"/>
            <a:pathLst>
              <a:path w="1529715" h="205104">
                <a:moveTo>
                  <a:pt x="1529638" y="0"/>
                </a:moveTo>
                <a:lnTo>
                  <a:pt x="0" y="0"/>
                </a:lnTo>
                <a:lnTo>
                  <a:pt x="0" y="204838"/>
                </a:lnTo>
                <a:lnTo>
                  <a:pt x="1529638" y="204838"/>
                </a:lnTo>
                <a:lnTo>
                  <a:pt x="1529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9"/>
          <p:cNvSpPr txBox="1"/>
          <p:nvPr/>
        </p:nvSpPr>
        <p:spPr>
          <a:xfrm>
            <a:off x="532637" y="5825708"/>
            <a:ext cx="4183379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Low gain </a:t>
            </a:r>
            <a:r>
              <a:rPr sz="1200" spc="5" dirty="0">
                <a:solidFill>
                  <a:srgbClr val="770272"/>
                </a:solidFill>
                <a:latin typeface="+mn-lt"/>
                <a:cs typeface="Arial"/>
              </a:rPr>
              <a:t>(~10</a:t>
            </a:r>
            <a:r>
              <a:rPr sz="975" spc="7" baseline="34188" dirty="0">
                <a:solidFill>
                  <a:srgbClr val="770272"/>
                </a:solidFill>
                <a:latin typeface="+mn-lt"/>
                <a:cs typeface="Arial"/>
              </a:rPr>
              <a:t>4</a:t>
            </a:r>
            <a:r>
              <a:rPr sz="1200" spc="5" dirty="0">
                <a:solidFill>
                  <a:srgbClr val="770272"/>
                </a:solidFill>
                <a:latin typeface="+mn-lt"/>
                <a:cs typeface="Arial"/>
              </a:rPr>
              <a:t>)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operation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possible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→ x100 </a:t>
            </a:r>
            <a:r>
              <a:rPr sz="1200" spc="-5" dirty="0">
                <a:solidFill>
                  <a:srgbClr val="770272"/>
                </a:solidFill>
                <a:latin typeface="+mn-lt"/>
                <a:cs typeface="Arial"/>
              </a:rPr>
              <a:t>lifetime</a:t>
            </a:r>
            <a:r>
              <a:rPr sz="1200" spc="25" dirty="0">
                <a:solidFill>
                  <a:srgbClr val="770272"/>
                </a:solidFill>
                <a:latin typeface="+mn-lt"/>
                <a:cs typeface="Arial"/>
              </a:rPr>
              <a:t> </a:t>
            </a:r>
            <a:r>
              <a:rPr sz="1200" dirty="0">
                <a:solidFill>
                  <a:srgbClr val="770272"/>
                </a:solidFill>
                <a:latin typeface="+mn-lt"/>
                <a:cs typeface="Arial"/>
              </a:rPr>
              <a:t>increase</a:t>
            </a:r>
            <a:endParaRPr sz="1200">
              <a:latin typeface="+mn-lt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435398" y="3989681"/>
            <a:ext cx="1433455" cy="147476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sl-SI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M. </a:t>
            </a:r>
            <a:r>
              <a:rPr lang="sl-SI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Fiorini</a:t>
            </a: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, RICH202</a:t>
            </a:r>
            <a:r>
              <a:rPr lang="sl-SI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2</a:t>
            </a:r>
            <a:endParaRPr lang="en-US" sz="1000" kern="0" dirty="0">
              <a:solidFill>
                <a:srgbClr val="000000"/>
              </a:solidFill>
              <a:latin typeface="ArialMT" pitchFamily="34"/>
              <a:ea typeface="ArialMT" pitchFamily="34"/>
              <a:cs typeface="ArialMT" pitchFamily="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04976" y="1209123"/>
            <a:ext cx="2702458" cy="147476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H. van der </a:t>
            </a:r>
            <a:r>
              <a:rPr lang="en-US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Graaf</a:t>
            </a: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 et al., NIM A847 (2017) 148</a:t>
            </a:r>
          </a:p>
        </p:txBody>
      </p:sp>
    </p:spTree>
    <p:extLst>
      <p:ext uri="{BB962C8B-B14F-4D97-AF65-F5344CB8AC3E}">
        <p14:creationId xmlns:p14="http://schemas.microsoft.com/office/powerpoint/2010/main" val="107797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04856" cy="533400"/>
          </a:xfrm>
        </p:spPr>
        <p:txBody>
          <a:bodyPr/>
          <a:lstStyle/>
          <a:p>
            <a:r>
              <a:rPr lang="sl-SI" dirty="0" err="1"/>
              <a:t>Hybrid</a:t>
            </a:r>
            <a:r>
              <a:rPr lang="sl-SI" dirty="0"/>
              <a:t> </a:t>
            </a:r>
            <a:r>
              <a:rPr lang="sl-SI" dirty="0" err="1"/>
              <a:t>photodetectors</a:t>
            </a:r>
            <a:r>
              <a:rPr lang="sl-SI" dirty="0"/>
              <a:t> (HPD, HAPD)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673" y="4005064"/>
            <a:ext cx="7882326" cy="1927652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/>
              <a:t>Photo</a:t>
            </a:r>
            <a:r>
              <a:rPr lang="sl-SI" sz="1800" dirty="0"/>
              <a:t>-</a:t>
            </a:r>
            <a:r>
              <a:rPr lang="en-US" sz="1800" dirty="0"/>
              <a:t>electron acceleration in </a:t>
            </a:r>
            <a:r>
              <a:rPr lang="sl-SI" sz="1800" dirty="0"/>
              <a:t>a</a:t>
            </a:r>
            <a:r>
              <a:rPr lang="en-US" sz="1800" dirty="0"/>
              <a:t> static electric field (8</a:t>
            </a:r>
            <a:r>
              <a:rPr lang="sl-SI" sz="1800" dirty="0"/>
              <a:t>kV</a:t>
            </a:r>
            <a:r>
              <a:rPr lang="en-US" sz="1800" dirty="0"/>
              <a:t> to 25 kV)  </a:t>
            </a:r>
            <a:endParaRPr lang="sl-SI" sz="1800" dirty="0"/>
          </a:p>
          <a:p>
            <a:pPr marL="0" indent="0">
              <a:buNone/>
            </a:pPr>
            <a:r>
              <a:rPr lang="sl-SI" sz="1800" dirty="0" err="1"/>
              <a:t>Photo</a:t>
            </a:r>
            <a:r>
              <a:rPr lang="sl-SI" sz="1800" dirty="0"/>
              <a:t>-e</a:t>
            </a:r>
            <a:r>
              <a:rPr lang="en-US" sz="1800" dirty="0" err="1"/>
              <a:t>lectron</a:t>
            </a:r>
            <a:r>
              <a:rPr lang="en-US" sz="1800" dirty="0"/>
              <a:t> detection with</a:t>
            </a:r>
          </a:p>
          <a:p>
            <a:r>
              <a:rPr lang="en-US" sz="1600" dirty="0"/>
              <a:t>Segmented PIN diode (HPD)  </a:t>
            </a:r>
            <a:endParaRPr lang="sl-SI" sz="1600" dirty="0"/>
          </a:p>
          <a:p>
            <a:r>
              <a:rPr lang="en-US" sz="1600" dirty="0"/>
              <a:t>Avalanche photo diode (HAPD)  </a:t>
            </a:r>
            <a:endParaRPr lang="sl-SI" sz="1600" dirty="0"/>
          </a:p>
          <a:p>
            <a:r>
              <a:rPr lang="en-US" sz="1600" dirty="0"/>
              <a:t>Silicon photomultiplier (</a:t>
            </a:r>
            <a:r>
              <a:rPr lang="en-US" sz="1600" dirty="0" err="1"/>
              <a:t>VSiPMT</a:t>
            </a:r>
            <a:r>
              <a:rPr lang="en-US" sz="1600" dirty="0"/>
              <a:t>)</a:t>
            </a:r>
            <a:endParaRPr lang="sl-SI" sz="1600" dirty="0"/>
          </a:p>
          <a:p>
            <a:pPr marL="0" indent="0">
              <a:buNone/>
            </a:pPr>
            <a:r>
              <a:rPr lang="sl-SI" sz="1800" dirty="0" err="1"/>
              <a:t>Employed</a:t>
            </a:r>
            <a:r>
              <a:rPr lang="sl-SI" sz="1800" dirty="0"/>
              <a:t> on a large scale: </a:t>
            </a:r>
          </a:p>
          <a:p>
            <a:r>
              <a:rPr lang="sl-SI" sz="1600" dirty="0"/>
              <a:t>HPD: RICH1+RICH2 </a:t>
            </a:r>
            <a:r>
              <a:rPr lang="sl-SI" sz="1600" dirty="0" err="1"/>
              <a:t>of</a:t>
            </a:r>
            <a:r>
              <a:rPr lang="sl-SI" sz="1600" dirty="0"/>
              <a:t> </a:t>
            </a:r>
            <a:r>
              <a:rPr lang="sl-SI" sz="1600" dirty="0" err="1"/>
              <a:t>LHCb</a:t>
            </a:r>
            <a:r>
              <a:rPr lang="sl-SI" sz="1600" dirty="0"/>
              <a:t> (Run 1+2), CMS HCAL</a:t>
            </a:r>
          </a:p>
          <a:p>
            <a:r>
              <a:rPr lang="sl-SI" sz="1600" dirty="0"/>
              <a:t>HAPD: </a:t>
            </a:r>
            <a:r>
              <a:rPr lang="sl-SI" sz="1600" dirty="0" err="1"/>
              <a:t>Aerogel</a:t>
            </a:r>
            <a:r>
              <a:rPr lang="sl-SI" sz="1600" dirty="0"/>
              <a:t> RICH </a:t>
            </a:r>
            <a:r>
              <a:rPr lang="sl-SI" sz="1600" dirty="0" err="1"/>
              <a:t>detector</a:t>
            </a:r>
            <a:r>
              <a:rPr lang="sl-SI" sz="1600" dirty="0"/>
              <a:t> </a:t>
            </a:r>
            <a:r>
              <a:rPr lang="sl-SI" sz="1600" dirty="0" err="1"/>
              <a:t>of</a:t>
            </a:r>
            <a:r>
              <a:rPr lang="sl-SI" sz="1600" dirty="0"/>
              <a:t> Belle I</a:t>
            </a:r>
            <a:r>
              <a:rPr lang="sl-SI" sz="1800" dirty="0"/>
              <a:t>I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368410"/>
            <a:ext cx="2016224" cy="2420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74" y="1089725"/>
            <a:ext cx="1631548" cy="2699315"/>
          </a:xfrm>
          <a:prstGeom prst="rect">
            <a:avLst/>
          </a:prstGeom>
        </p:spPr>
      </p:pic>
      <p:sp>
        <p:nvSpPr>
          <p:cNvPr id="7" name="object 3"/>
          <p:cNvSpPr/>
          <p:nvPr/>
        </p:nvSpPr>
        <p:spPr>
          <a:xfrm>
            <a:off x="5268431" y="1754665"/>
            <a:ext cx="3552041" cy="1746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2176"/>
          </a:p>
        </p:txBody>
      </p:sp>
      <p:sp>
        <p:nvSpPr>
          <p:cNvPr id="8" name="TextBox 7"/>
          <p:cNvSpPr txBox="1"/>
          <p:nvPr/>
        </p:nvSpPr>
        <p:spPr>
          <a:xfrm>
            <a:off x="3990340" y="1089725"/>
            <a:ext cx="4974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Focusing and </a:t>
            </a:r>
            <a:r>
              <a:rPr lang="en-US" sz="1800" dirty="0" err="1">
                <a:solidFill>
                  <a:schemeClr val="accent2"/>
                </a:solidFill>
              </a:rPr>
              <a:t>prox</a:t>
            </a:r>
            <a:r>
              <a:rPr lang="sl-SI" sz="1800" dirty="0" err="1">
                <a:solidFill>
                  <a:schemeClr val="accent2"/>
                </a:solidFill>
              </a:rPr>
              <a:t>imity</a:t>
            </a:r>
            <a:r>
              <a:rPr lang="sl-SI" sz="1800" dirty="0">
                <a:solidFill>
                  <a:schemeClr val="accent2"/>
                </a:solidFill>
              </a:rPr>
              <a:t> </a:t>
            </a:r>
            <a:r>
              <a:rPr lang="en-US" sz="1800" dirty="0">
                <a:solidFill>
                  <a:schemeClr val="accent2"/>
                </a:solidFill>
              </a:rPr>
              <a:t>focusing configurations</a:t>
            </a:r>
          </a:p>
        </p:txBody>
      </p:sp>
      <p:sp>
        <p:nvSpPr>
          <p:cNvPr id="9" name="object 2"/>
          <p:cNvSpPr/>
          <p:nvPr/>
        </p:nvSpPr>
        <p:spPr>
          <a:xfrm>
            <a:off x="6593307" y="4402461"/>
            <a:ext cx="2515197" cy="24109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2176"/>
          </a:p>
        </p:txBody>
      </p:sp>
    </p:spTree>
    <p:extLst>
      <p:ext uri="{BB962C8B-B14F-4D97-AF65-F5344CB8AC3E}">
        <p14:creationId xmlns:p14="http://schemas.microsoft.com/office/powerpoint/2010/main" val="598444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/>
              <a:t>Introduction: why?</a:t>
            </a:r>
            <a:endParaRPr lang="en-US" altLang="en-US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68313" y="1196975"/>
            <a:ext cx="8280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800" dirty="0"/>
              <a:t>Photon detectors are at the heart of most experiments in particle and nuclear physics. Moreover, they</a:t>
            </a:r>
            <a:r>
              <a:rPr lang="sl-SI" altLang="en-US" sz="1800" dirty="0"/>
              <a:t> </a:t>
            </a:r>
            <a:r>
              <a:rPr lang="en-US" altLang="en-US" sz="1800" dirty="0"/>
              <a:t>are also</a:t>
            </a:r>
            <a:r>
              <a:rPr lang="sl-SI" altLang="en-US" sz="1800" dirty="0"/>
              <a:t> fi</a:t>
            </a:r>
            <a:r>
              <a:rPr lang="en-US" altLang="en-US" sz="1800" dirty="0" err="1"/>
              <a:t>nding</a:t>
            </a:r>
            <a:r>
              <a:rPr lang="en-US" altLang="en-US" sz="1800" dirty="0"/>
              <a:t> applications in </a:t>
            </a:r>
            <a:r>
              <a:rPr lang="sl-SI" altLang="en-US" sz="1800" dirty="0" err="1"/>
              <a:t>other</a:t>
            </a:r>
            <a:r>
              <a:rPr lang="sl-SI" altLang="en-US" sz="1800" dirty="0"/>
              <a:t> </a:t>
            </a:r>
            <a:r>
              <a:rPr lang="en-US" altLang="en-US" sz="1800" dirty="0" err="1"/>
              <a:t>scienti</a:t>
            </a:r>
            <a:r>
              <a:rPr lang="sl-SI" altLang="en-US" sz="1800" dirty="0"/>
              <a:t>fi</a:t>
            </a:r>
            <a:r>
              <a:rPr lang="en-US" altLang="en-US" sz="1800" dirty="0"/>
              <a:t>c </a:t>
            </a:r>
            <a:r>
              <a:rPr lang="sl-SI" altLang="en-US" sz="1800" dirty="0"/>
              <a:t>fi</a:t>
            </a:r>
            <a:r>
              <a:rPr lang="en-US" altLang="en-US" sz="1800" dirty="0" err="1"/>
              <a:t>elds</a:t>
            </a:r>
            <a:r>
              <a:rPr lang="en-US" altLang="en-US" sz="1800" dirty="0"/>
              <a:t> </a:t>
            </a:r>
            <a:r>
              <a:rPr lang="sl-SI" altLang="en-US" sz="1800" dirty="0"/>
              <a:t>(</a:t>
            </a:r>
            <a:r>
              <a:rPr lang="en-US" altLang="en-US" sz="1800" dirty="0"/>
              <a:t>chemistry and biology</a:t>
            </a:r>
            <a:r>
              <a:rPr lang="sl-SI" altLang="en-US" sz="1800" dirty="0"/>
              <a:t>)</a:t>
            </a:r>
            <a:r>
              <a:rPr lang="en-US" altLang="en-US" sz="1800" dirty="0"/>
              <a:t> and</a:t>
            </a:r>
            <a:r>
              <a:rPr lang="sl-SI" altLang="en-US" sz="1800" dirty="0"/>
              <a:t> </a:t>
            </a:r>
            <a:r>
              <a:rPr lang="en-US" altLang="en-US" sz="1800" dirty="0"/>
              <a:t>are ubiquitous in society in general. </a:t>
            </a:r>
            <a:endParaRPr lang="sl-SI" altLang="en-US" sz="1800" dirty="0"/>
          </a:p>
          <a:p>
            <a:pPr marL="0" indent="0">
              <a:buFontTx/>
              <a:buNone/>
            </a:pPr>
            <a:endParaRPr lang="sl-SI" altLang="en-US" sz="1800" dirty="0"/>
          </a:p>
          <a:p>
            <a:pPr marL="0" indent="0">
              <a:buFontTx/>
              <a:buNone/>
            </a:pPr>
            <a:r>
              <a:rPr lang="sl-SI" altLang="en-US" sz="1800" dirty="0"/>
              <a:t>N</a:t>
            </a:r>
            <a:r>
              <a:rPr lang="en-US" altLang="en-US" sz="1800" dirty="0" err="1"/>
              <a:t>ew</a:t>
            </a:r>
            <a:r>
              <a:rPr lang="en-US" altLang="en-US" sz="1800" dirty="0"/>
              <a:t> environments where we need</a:t>
            </a:r>
            <a:r>
              <a:rPr lang="sl-SI" altLang="en-US" sz="1800" dirty="0"/>
              <a:t> </a:t>
            </a:r>
            <a:r>
              <a:rPr lang="en-US" altLang="en-US" sz="1800" dirty="0"/>
              <a:t>to </a:t>
            </a:r>
            <a:r>
              <a:rPr lang="sl-SI" altLang="en-US" sz="1800" dirty="0" err="1"/>
              <a:t>detect</a:t>
            </a:r>
            <a:r>
              <a:rPr lang="sl-SI" altLang="en-US" sz="1800" dirty="0"/>
              <a:t> </a:t>
            </a:r>
            <a:r>
              <a:rPr lang="sl-SI" altLang="en-US" sz="1800" dirty="0" err="1"/>
              <a:t>light</a:t>
            </a:r>
            <a:r>
              <a:rPr lang="sl-SI" altLang="en-US" sz="1800" dirty="0"/>
              <a:t> (in </a:t>
            </a:r>
            <a:r>
              <a:rPr lang="sl-SI" altLang="en-US" sz="1800" dirty="0" err="1"/>
              <a:t>particular</a:t>
            </a:r>
            <a:r>
              <a:rPr lang="sl-SI" altLang="en-US" sz="1800" dirty="0"/>
              <a:t> </a:t>
            </a:r>
            <a:r>
              <a:rPr lang="sl-SI" altLang="en-US" sz="1800" dirty="0" err="1"/>
              <a:t>low</a:t>
            </a:r>
            <a:r>
              <a:rPr lang="sl-SI" altLang="en-US" sz="1800" dirty="0"/>
              <a:t> </a:t>
            </a:r>
            <a:r>
              <a:rPr lang="sl-SI" altLang="en-US" sz="1800" dirty="0" err="1"/>
              <a:t>light</a:t>
            </a:r>
            <a:r>
              <a:rPr lang="sl-SI" altLang="en-US" sz="1800" dirty="0"/>
              <a:t> </a:t>
            </a:r>
            <a:r>
              <a:rPr lang="sl-SI" altLang="en-US" sz="1800" dirty="0" err="1"/>
              <a:t>levels</a:t>
            </a:r>
            <a:r>
              <a:rPr lang="sl-SI" altLang="en-US" sz="1800" dirty="0"/>
              <a:t>) </a:t>
            </a:r>
            <a:r>
              <a:rPr lang="sl-SI" altLang="en-US" sz="1800" dirty="0">
                <a:sym typeface="Wingdings" panose="05000000000000000000" pitchFamily="2" charset="2"/>
              </a:rPr>
              <a:t> </a:t>
            </a:r>
            <a:r>
              <a:rPr lang="sl-SI" altLang="en-US" sz="1800" dirty="0" err="1">
                <a:sym typeface="Wingdings" panose="05000000000000000000" pitchFamily="2" charset="2"/>
              </a:rPr>
              <a:t>need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en-US" altLang="en-US" sz="1800" dirty="0"/>
              <a:t>advances in existing technology and transformative,</a:t>
            </a:r>
            <a:r>
              <a:rPr lang="sl-SI" altLang="en-US" sz="1800" dirty="0"/>
              <a:t> </a:t>
            </a:r>
            <a:r>
              <a:rPr lang="en-US" altLang="en-US" sz="1800" dirty="0"/>
              <a:t>novel ideas to meet the demanding requirements. </a:t>
            </a:r>
            <a:endParaRPr lang="sl-SI" altLang="en-US" sz="1800" dirty="0"/>
          </a:p>
          <a:p>
            <a:pPr marL="0" indent="0">
              <a:buFontTx/>
              <a:buNone/>
            </a:pPr>
            <a:endParaRPr lang="sl-SI" altLang="en-US" sz="1800" dirty="0"/>
          </a:p>
          <a:p>
            <a:pPr marL="0" indent="0">
              <a:buFontTx/>
              <a:buNone/>
            </a:pPr>
            <a:r>
              <a:rPr lang="en-US" altLang="en-US" sz="1800" dirty="0"/>
              <a:t>Two main lines of R&amp;D to be pursued have been identified by the ECFA Detector R&amp;D Roadmap:</a:t>
            </a:r>
          </a:p>
          <a:p>
            <a:pPr marL="0" indent="0">
              <a:buFontTx/>
              <a:buNone/>
            </a:pPr>
            <a:r>
              <a:rPr lang="en-US" altLang="en-US" sz="1800" dirty="0"/>
              <a:t>- Enhance timing resolution and spectral range of photon detectors.</a:t>
            </a:r>
          </a:p>
          <a:p>
            <a:pPr marL="0" indent="0">
              <a:buFontTx/>
              <a:buNone/>
            </a:pPr>
            <a:r>
              <a:rPr lang="en-US" altLang="en-US" sz="1800" dirty="0"/>
              <a:t>- Develop </a:t>
            </a:r>
            <a:r>
              <a:rPr lang="en-US" altLang="en-US" sz="1800" dirty="0" err="1"/>
              <a:t>photosensors</a:t>
            </a:r>
            <a:r>
              <a:rPr lang="en-US" altLang="en-US" sz="1800" dirty="0"/>
              <a:t> for extreme environments.</a:t>
            </a:r>
          </a:p>
          <a:p>
            <a:pPr marL="0" indent="0">
              <a:buFontTx/>
              <a:buNone/>
            </a:pPr>
            <a:endParaRPr lang="en-US" altLang="en-US" sz="1800" dirty="0"/>
          </a:p>
          <a:p>
            <a:pPr marL="0" indent="0">
              <a:buFontTx/>
              <a:buNone/>
            </a:pPr>
            <a:endParaRPr lang="en-US" altLang="en-US" sz="1800" dirty="0"/>
          </a:p>
          <a:p>
            <a:pPr marL="0" indent="0">
              <a:buFontTx/>
              <a:buNone/>
            </a:pPr>
            <a:r>
              <a:rPr lang="en-US" altLang="en-US" sz="1800" dirty="0"/>
              <a:t>This talk: </a:t>
            </a:r>
            <a:r>
              <a:rPr lang="en-US" altLang="en-US" sz="1800" dirty="0" err="1"/>
              <a:t>photosensors</a:t>
            </a:r>
            <a:r>
              <a:rPr lang="en-US" altLang="en-US" sz="1800" dirty="0"/>
              <a:t> will be discussed in this spirit; also: the main emphasis will be on low light level detection.</a:t>
            </a:r>
          </a:p>
          <a:p>
            <a:pPr marL="0" indent="0">
              <a:buFontTx/>
              <a:buNone/>
            </a:pPr>
            <a:endParaRPr lang="sl-SI" alt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086" y="1327963"/>
            <a:ext cx="5160195" cy="9673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174625" marR="0" lvl="0" indent="-174625" algn="l" rtl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around 20% of photoelectrons back-scatter and the maximum range is twice the distance from photocathode to APD ~40mm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412" y="2532254"/>
            <a:ext cx="5319207" cy="13017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174625" marR="0" lvl="0" indent="-174625" algn="l" rtl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in a strong magnetic field </a:t>
            </a:r>
            <a:r>
              <a:rPr lang="sl-SI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(</a:t>
            </a:r>
            <a:r>
              <a:rPr lang="sl-SI" sz="1800" b="0" i="0" u="none" strike="noStrike" kern="0" spc="0" baseline="0" dirty="0" err="1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perp</a:t>
            </a:r>
            <a:r>
              <a:rPr lang="sl-SI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. </a:t>
            </a:r>
            <a:r>
              <a:rPr lang="sl-SI" sz="18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t</a:t>
            </a:r>
            <a:r>
              <a:rPr lang="sl-SI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o </a:t>
            </a:r>
            <a:r>
              <a:rPr lang="sl-SI" sz="1800" b="0" i="0" u="none" strike="noStrike" kern="0" spc="0" baseline="0" dirty="0" err="1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the</a:t>
            </a:r>
            <a:r>
              <a:rPr lang="sl-SI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HAPD </a:t>
            </a:r>
            <a:r>
              <a:rPr lang="sl-SI" sz="1800" b="0" i="0" u="none" strike="noStrike" kern="0" spc="0" baseline="0" dirty="0" err="1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window</a:t>
            </a:r>
            <a:r>
              <a:rPr lang="sl-SI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) </a:t>
            </a:r>
            <a:r>
              <a:rPr lang="sl-SI" sz="1800" b="0" i="0" u="none" strike="noStrike" kern="0" spc="0" baseline="0" dirty="0" err="1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scattered</a:t>
            </a:r>
            <a:r>
              <a:rPr lang="en-US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photoelectrons follow magnetic field lines and fall back </a:t>
            </a:r>
            <a:r>
              <a:rPr lang="sl-SI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t</a:t>
            </a:r>
            <a:r>
              <a:rPr lang="en-US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o the same p</a:t>
            </a:r>
            <a:r>
              <a:rPr lang="sl-SI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ad</a:t>
            </a:r>
            <a:endParaRPr lang="en-US" sz="1800" b="0" i="0" u="none" strike="noStrike" kern="0" spc="0" baseline="0" dirty="0">
              <a:ln>
                <a:noFill/>
              </a:ln>
              <a:solidFill>
                <a:srgbClr val="008000"/>
              </a:solidFill>
              <a:latin typeface="+mn-lt"/>
              <a:ea typeface="Lucida Sans Unicode" pitchFamily="2"/>
              <a:cs typeface="Tahoma" pitchFamily="2"/>
            </a:endParaRPr>
          </a:p>
          <a:p>
            <a:pPr marL="174625" marR="0" lvl="0" indent="-174625" algn="l" rtl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photoelectron energy is deposited at the same p</a:t>
            </a:r>
            <a:r>
              <a:rPr lang="sl-SI" sz="1800" b="0" i="0" u="none" strike="noStrike" kern="0" spc="0" baseline="0" dirty="0">
                <a:ln>
                  <a:noFill/>
                </a:ln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ad</a:t>
            </a:r>
            <a:endParaRPr lang="en-US" sz="1800" b="0" i="0" u="none" strike="noStrike" kern="0" spc="0" baseline="0" dirty="0">
              <a:ln>
                <a:noFill/>
              </a:ln>
              <a:solidFill>
                <a:srgbClr val="008000"/>
              </a:solidFill>
              <a:latin typeface="+mn-lt"/>
              <a:ea typeface="Lucida Sans Unicode" pitchFamily="2"/>
              <a:cs typeface="Tahoma" pitchFamily="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7069" y="4303443"/>
            <a:ext cx="3429245" cy="2163527"/>
            <a:chOff x="350666" y="3511111"/>
            <a:chExt cx="4025391" cy="29455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666" y="3702408"/>
              <a:ext cx="4025391" cy="2754215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1513114" y="3511111"/>
              <a:ext cx="381000" cy="14527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111677" y="3864403"/>
              <a:ext cx="1097391" cy="796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--    0 T</a:t>
              </a:r>
            </a:p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-- 1.5 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93620" y="381447"/>
            <a:ext cx="3298178" cy="3092585"/>
            <a:chOff x="5593620" y="381447"/>
            <a:chExt cx="3298178" cy="3092585"/>
          </a:xfrm>
        </p:grpSpPr>
        <p:grpSp>
          <p:nvGrpSpPr>
            <p:cNvPr id="15" name="Group 14"/>
            <p:cNvGrpSpPr/>
            <p:nvPr/>
          </p:nvGrpSpPr>
          <p:grpSpPr>
            <a:xfrm>
              <a:off x="5593620" y="381447"/>
              <a:ext cx="3298178" cy="3092585"/>
              <a:chOff x="2749803" y="1720390"/>
              <a:chExt cx="3644393" cy="341721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9803" y="1720390"/>
                <a:ext cx="3644393" cy="341721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99561" y="2144305"/>
                <a:ext cx="2544877" cy="2569389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8286790" y="543345"/>
              <a:ext cx="5549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93620" y="3433422"/>
            <a:ext cx="3298178" cy="3027621"/>
            <a:chOff x="5593620" y="3433422"/>
            <a:chExt cx="3298178" cy="3027621"/>
          </a:xfrm>
        </p:grpSpPr>
        <p:grpSp>
          <p:nvGrpSpPr>
            <p:cNvPr id="12" name="Group 11"/>
            <p:cNvGrpSpPr/>
            <p:nvPr/>
          </p:nvGrpSpPr>
          <p:grpSpPr>
            <a:xfrm>
              <a:off x="5593620" y="3433422"/>
              <a:ext cx="3298178" cy="3027621"/>
              <a:chOff x="4786440" y="3001607"/>
              <a:chExt cx="3728190" cy="342235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6440" y="3001607"/>
                <a:ext cx="3728190" cy="342235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5657" y="3488779"/>
                <a:ext cx="2555085" cy="2579588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8107846" y="3508220"/>
              <a:ext cx="7681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1.5 T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4412" y="0"/>
            <a:ext cx="5527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2"/>
                </a:solidFill>
              </a:rPr>
              <a:t>HAPD: </a:t>
            </a:r>
            <a:r>
              <a:rPr lang="sl-SI" sz="2800" dirty="0" err="1">
                <a:solidFill>
                  <a:schemeClr val="accent2"/>
                </a:solidFill>
              </a:rPr>
              <a:t>photoelectron</a:t>
            </a:r>
            <a:r>
              <a:rPr lang="sl-SI" sz="2800" dirty="0">
                <a:solidFill>
                  <a:schemeClr val="accent2"/>
                </a:solidFill>
              </a:rPr>
              <a:t> </a:t>
            </a:r>
            <a:r>
              <a:rPr lang="sl-SI" sz="2800" dirty="0" err="1">
                <a:solidFill>
                  <a:schemeClr val="accent2"/>
                </a:solidFill>
              </a:rPr>
              <a:t>backscattering</a:t>
            </a:r>
            <a:r>
              <a:rPr lang="sl-SI" sz="2800" dirty="0">
                <a:solidFill>
                  <a:schemeClr val="accent2"/>
                </a:solidFill>
              </a:rPr>
              <a:t> in </a:t>
            </a:r>
            <a:r>
              <a:rPr lang="sl-SI" sz="2800" dirty="0" err="1">
                <a:solidFill>
                  <a:schemeClr val="accent2"/>
                </a:solidFill>
              </a:rPr>
              <a:t>magnetic</a:t>
            </a:r>
            <a:r>
              <a:rPr lang="sl-SI" sz="2800" dirty="0">
                <a:solidFill>
                  <a:schemeClr val="accent2"/>
                </a:solidFill>
              </a:rPr>
              <a:t> </a:t>
            </a:r>
            <a:r>
              <a:rPr lang="sl-SI" sz="2800" dirty="0" err="1">
                <a:solidFill>
                  <a:schemeClr val="accent2"/>
                </a:solidFill>
              </a:rPr>
              <a:t>field</a:t>
            </a:r>
            <a:r>
              <a:rPr lang="sl-SI" sz="2800" dirty="0">
                <a:solidFill>
                  <a:schemeClr val="accent2"/>
                </a:solidFill>
              </a:rPr>
              <a:t> 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37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32F206-F9E7-42EA-A184-69DB5EB77A72}"/>
              </a:ext>
            </a:extLst>
          </p:cNvPr>
          <p:cNvSpPr/>
          <p:nvPr/>
        </p:nvSpPr>
        <p:spPr>
          <a:xfrm>
            <a:off x="107504" y="1197220"/>
            <a:ext cx="8964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8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An array of APDs operated in Geiger mode – above APD breakdown  voltage (microcells or SPADs – single photon avalanche diodes)</a:t>
            </a:r>
          </a:p>
          <a:p>
            <a:endParaRPr lang="en-US" sz="1800" dirty="0">
              <a:solidFill>
                <a:srgbClr val="008000"/>
              </a:solidFill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Detection of photons:</a:t>
            </a:r>
          </a:p>
          <a:p>
            <a:pPr indent="-1350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absorbed photon generates </a:t>
            </a:r>
            <a:r>
              <a:rPr lang="sl-SI" sz="1800" dirty="0" err="1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an</a:t>
            </a:r>
            <a:r>
              <a:rPr lang="sl-SI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electron-hole pair</a:t>
            </a:r>
          </a:p>
          <a:p>
            <a:pPr indent="-135000">
              <a:buFont typeface="Arial" panose="020B0604020202020204" pitchFamily="34" charset="0"/>
              <a:buChar char="•"/>
            </a:pPr>
            <a:r>
              <a:rPr lang="sl-SI" sz="1800" dirty="0" err="1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an</a:t>
            </a:r>
            <a:r>
              <a:rPr lang="sl-SI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avalanche is triggered by the carrier in the high field region → signal</a:t>
            </a:r>
          </a:p>
          <a:p>
            <a:pPr indent="-1350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voltage drops below breakdown and avalanche is quenched (passive or active quenching)</a:t>
            </a:r>
          </a:p>
          <a:p>
            <a:pPr indent="-1350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each triggered microcell contributes </a:t>
            </a:r>
            <a:r>
              <a:rPr lang="sl-SI" sz="1800" dirty="0" err="1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the</a:t>
            </a:r>
            <a:r>
              <a:rPr lang="sl-SI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same amount of charge to the signal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A3AA83-F613-4EF1-BAA4-B9563D90F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r="379"/>
          <a:stretch/>
        </p:blipFill>
        <p:spPr>
          <a:xfrm>
            <a:off x="2959112" y="4094260"/>
            <a:ext cx="3176443" cy="221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EB6649-4320-4EDE-8673-C70E7BA3F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928" y="4238277"/>
            <a:ext cx="2780953" cy="1584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A3BAAD-D5EA-4D6F-A650-DCA268A3A0C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512" y="4152085"/>
            <a:ext cx="2696909" cy="199244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1ACF647-EB02-4DA0-BEBF-49184537F8B3}"/>
              </a:ext>
            </a:extLst>
          </p:cNvPr>
          <p:cNvSpPr txBox="1">
            <a:spLocks/>
          </p:cNvSpPr>
          <p:nvPr/>
        </p:nvSpPr>
        <p:spPr bwMode="auto">
          <a:xfrm>
            <a:off x="1974864" y="191177"/>
            <a:ext cx="4897437" cy="576263"/>
          </a:xfrm>
          <a:prstGeom prst="rect">
            <a:avLst/>
          </a:prstGeom>
          <a:solidFill>
            <a:schemeClr val="bg1"/>
          </a:solidFill>
          <a:ln w="57150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1C1CFF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sl-SI" altLang="en-US" sz="2800" b="0" dirty="0" err="1">
                <a:latin typeface="+mn-lt"/>
              </a:rPr>
              <a:t>Solid</a:t>
            </a:r>
            <a:r>
              <a:rPr lang="sl-SI" altLang="en-US" sz="2800" b="0" dirty="0">
                <a:latin typeface="+mn-lt"/>
              </a:rPr>
              <a:t> </a:t>
            </a:r>
            <a:r>
              <a:rPr lang="sl-SI" altLang="en-US" sz="2800" b="0" dirty="0" err="1">
                <a:latin typeface="+mn-lt"/>
              </a:rPr>
              <a:t>state</a:t>
            </a:r>
            <a:r>
              <a:rPr lang="sl-SI" altLang="en-US" sz="2800" b="0" dirty="0">
                <a:latin typeface="+mn-lt"/>
              </a:rPr>
              <a:t> </a:t>
            </a:r>
            <a:r>
              <a:rPr lang="sl-SI" altLang="en-US" sz="2800" b="0" dirty="0" err="1">
                <a:latin typeface="+mn-lt"/>
              </a:rPr>
              <a:t>low</a:t>
            </a:r>
            <a:r>
              <a:rPr lang="sl-SI" altLang="en-US" sz="2800" b="0" dirty="0">
                <a:latin typeface="+mn-lt"/>
              </a:rPr>
              <a:t> </a:t>
            </a:r>
            <a:r>
              <a:rPr lang="sl-SI" altLang="en-US" sz="2800" b="0" dirty="0" err="1">
                <a:latin typeface="+mn-lt"/>
              </a:rPr>
              <a:t>light</a:t>
            </a:r>
            <a:r>
              <a:rPr lang="sl-SI" altLang="en-US" sz="2800" b="0" dirty="0">
                <a:latin typeface="+mn-lt"/>
              </a:rPr>
              <a:t> </a:t>
            </a:r>
            <a:r>
              <a:rPr lang="sl-SI" altLang="en-US" sz="2800" b="0" dirty="0" err="1">
                <a:latin typeface="+mn-lt"/>
              </a:rPr>
              <a:t>level</a:t>
            </a:r>
            <a:r>
              <a:rPr lang="sl-SI" altLang="en-US" sz="2800" b="0" dirty="0">
                <a:latin typeface="+mn-lt"/>
              </a:rPr>
              <a:t> </a:t>
            </a:r>
            <a:r>
              <a:rPr lang="sl-SI" altLang="en-US" sz="2800" b="0" dirty="0" err="1">
                <a:latin typeface="+mn-lt"/>
              </a:rPr>
              <a:t>photosensors</a:t>
            </a:r>
            <a:r>
              <a:rPr lang="sl-SI" altLang="en-US" sz="2800" b="0" dirty="0">
                <a:latin typeface="+mn-lt"/>
              </a:rPr>
              <a:t>: </a:t>
            </a:r>
          </a:p>
          <a:p>
            <a:pPr>
              <a:defRPr/>
            </a:pPr>
            <a:r>
              <a:rPr lang="sl-SI" altLang="en-US" sz="2800" b="0" dirty="0" err="1">
                <a:latin typeface="+mn-lt"/>
              </a:rPr>
              <a:t>Silicon</a:t>
            </a:r>
            <a:r>
              <a:rPr lang="sl-SI" altLang="en-US" sz="2800" b="0" dirty="0">
                <a:latin typeface="+mn-lt"/>
              </a:rPr>
              <a:t> </a:t>
            </a:r>
            <a:r>
              <a:rPr lang="sl-SI" altLang="en-US" sz="2800" b="0" dirty="0" err="1">
                <a:latin typeface="+mn-lt"/>
              </a:rPr>
              <a:t>photomultipliers</a:t>
            </a:r>
            <a:r>
              <a:rPr lang="sl-SI" altLang="en-US" sz="2800" b="0" dirty="0">
                <a:latin typeface="+mn-lt"/>
              </a:rPr>
              <a:t> </a:t>
            </a:r>
            <a:r>
              <a:rPr lang="sl-SI" altLang="en-US" sz="2800" b="0" dirty="0" err="1">
                <a:latin typeface="+mn-lt"/>
              </a:rPr>
              <a:t>SiPM</a:t>
            </a:r>
            <a:endParaRPr lang="sl-SI" sz="2800" b="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646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4">
            <a:extLst>
              <a:ext uri="{FF2B5EF4-FFF2-40B4-BE49-F238E27FC236}">
                <a16:creationId xmlns:a16="http://schemas.microsoft.com/office/drawing/2014/main" id="{27B8A3BD-C7C7-4EFA-A0C8-F1E656312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33" y="1549008"/>
            <a:ext cx="5700713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 defTabSz="407988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 defTabSz="407988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 defTabSz="407988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 defTabSz="407988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000" dirty="0" err="1">
                <a:solidFill>
                  <a:srgbClr val="000080"/>
                </a:solidFill>
                <a:cs typeface="Lucida Sans Unicode" panose="020B0602030504020204" pitchFamily="34" charset="0"/>
              </a:rPr>
              <a:t>SiPM</a:t>
            </a:r>
            <a:r>
              <a:rPr lang="en-GB" altLang="en-US" sz="2000" dirty="0">
                <a:solidFill>
                  <a:srgbClr val="000080"/>
                </a:solidFill>
                <a:cs typeface="Lucida Sans Unicode" panose="020B0602030504020204" pitchFamily="34" charset="0"/>
              </a:rPr>
              <a:t> as low-light-level sensors.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000" dirty="0">
                <a:solidFill>
                  <a:srgbClr val="000080"/>
                </a:solidFill>
                <a:cs typeface="Lucida Sans Unicode" panose="020B0602030504020204" pitchFamily="34" charset="0"/>
              </a:rPr>
              <a:t>Characteristics: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en-US" sz="2000" dirty="0">
              <a:solidFill>
                <a:srgbClr val="000080"/>
              </a:solidFill>
              <a:cs typeface="Lucida Sans Unicode" panose="020B0602030504020204" pitchFamily="34" charset="0"/>
            </a:endParaRP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low operation voltage ~ 10-100 V </a:t>
            </a: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gain ~ 10</a:t>
            </a:r>
            <a:r>
              <a:rPr lang="en-GB" altLang="en-US" sz="2000" baseline="33000" dirty="0">
                <a:solidFill>
                  <a:srgbClr val="008000"/>
                </a:solidFill>
                <a:cs typeface="Lucida Sans Unicode" panose="020B0602030504020204" pitchFamily="34" charset="0"/>
              </a:rPr>
              <a:t>6 </a:t>
            </a:r>
            <a: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</a:t>
            </a: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peak PDE up to 65%(@400nm)</a:t>
            </a:r>
            <a:r>
              <a:rPr lang="sl-SI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</a:t>
            </a:r>
            <a:b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</a:br>
            <a: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  PDE = QE x </a:t>
            </a:r>
            <a:r>
              <a:rPr lang="en-GB" altLang="en-US" sz="2000" dirty="0" err="1">
                <a:solidFill>
                  <a:srgbClr val="008000"/>
                </a:solidFill>
                <a:cs typeface="Arial" panose="020B0604020202020204" pitchFamily="34" charset="0"/>
              </a:rPr>
              <a:t>ε</a:t>
            </a:r>
            <a:r>
              <a:rPr lang="en-GB" altLang="en-US" sz="2000" baseline="-33000" dirty="0" err="1">
                <a:solidFill>
                  <a:srgbClr val="008000"/>
                </a:solidFill>
                <a:cs typeface="Arial" panose="020B0604020202020204" pitchFamily="34" charset="0"/>
              </a:rPr>
              <a:t>geiger</a:t>
            </a:r>
            <a:r>
              <a:rPr lang="en-GB" altLang="en-US" sz="2000" dirty="0">
                <a:solidFill>
                  <a:srgbClr val="008000"/>
                </a:solidFill>
                <a:cs typeface="Arial" panose="020B0604020202020204" pitchFamily="34" charset="0"/>
              </a:rPr>
              <a:t> x </a:t>
            </a:r>
            <a:r>
              <a:rPr lang="en-GB" altLang="en-US" sz="2000" dirty="0" err="1">
                <a:solidFill>
                  <a:srgbClr val="008000"/>
                </a:solidFill>
                <a:cs typeface="Arial" panose="020B0604020202020204" pitchFamily="34" charset="0"/>
              </a:rPr>
              <a:t>ε</a:t>
            </a:r>
            <a:r>
              <a:rPr lang="en-GB" altLang="en-US" sz="2000" baseline="-33000" dirty="0" err="1">
                <a:solidFill>
                  <a:srgbClr val="008000"/>
                </a:solidFill>
                <a:cs typeface="Arial" panose="020B0604020202020204" pitchFamily="34" charset="0"/>
              </a:rPr>
              <a:t>geo</a:t>
            </a:r>
            <a: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</a:t>
            </a:r>
            <a:r>
              <a:rPr lang="sl-SI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(up to 5x PMT!)</a:t>
            </a:r>
            <a:endParaRPr lang="en-GB" altLang="en-US" sz="2000" dirty="0">
              <a:solidFill>
                <a:srgbClr val="008000"/>
              </a:solidFill>
              <a:cs typeface="Lucida Sans Unicode" panose="020B0602030504020204" pitchFamily="34" charset="0"/>
            </a:endParaRPr>
          </a:p>
          <a:p>
            <a:pPr algn="just"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GB" altLang="en-US" sz="2000" dirty="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008000"/>
                </a:solidFill>
                <a:cs typeface="Arial" panose="020B0604020202020204" pitchFamily="34" charset="0"/>
              </a:rPr>
              <a:t>ε</a:t>
            </a:r>
            <a:r>
              <a:rPr lang="en-GB" altLang="en-US" sz="2000" baseline="-33000" dirty="0" err="1">
                <a:solidFill>
                  <a:srgbClr val="008000"/>
                </a:solidFill>
                <a:cs typeface="Arial" panose="020B0604020202020204" pitchFamily="34" charset="0"/>
              </a:rPr>
              <a:t>geo</a:t>
            </a:r>
            <a: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 – dead space between the cells</a:t>
            </a: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time resolution ~ 100 </a:t>
            </a:r>
            <a:r>
              <a:rPr lang="en-GB" altLang="en-US" sz="2000" dirty="0" err="1">
                <a:solidFill>
                  <a:srgbClr val="008000"/>
                </a:solidFill>
                <a:cs typeface="Lucida Sans Unicode" panose="020B0602030504020204" pitchFamily="34" charset="0"/>
              </a:rPr>
              <a:t>ps</a:t>
            </a:r>
            <a:endParaRPr lang="en-GB" altLang="en-US" sz="2000" dirty="0">
              <a:solidFill>
                <a:srgbClr val="008000"/>
              </a:solidFill>
              <a:cs typeface="Lucida Sans Unicode" panose="020B0602030504020204" pitchFamily="34" charset="0"/>
            </a:endParaRP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works in high magnetic field</a:t>
            </a: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endParaRPr lang="en-GB" altLang="en-US" sz="2000" dirty="0">
              <a:solidFill>
                <a:srgbClr val="008000"/>
              </a:solidFill>
              <a:cs typeface="Lucida Sans Unicode" panose="020B0602030504020204" pitchFamily="34" charset="0"/>
            </a:endParaRP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GB" altLang="en-US" sz="2000" dirty="0">
                <a:solidFill>
                  <a:srgbClr val="008000"/>
                </a:solidFill>
                <a:cs typeface="Lucida Sans Unicode" panose="020B0602030504020204" pitchFamily="34" charset="0"/>
              </a:rPr>
              <a:t> </a:t>
            </a:r>
            <a:r>
              <a:rPr lang="en-GB" altLang="en-US" sz="2000" dirty="0">
                <a:solidFill>
                  <a:srgbClr val="FF0000"/>
                </a:solidFill>
                <a:cs typeface="Lucida Sans Unicode" panose="020B0602030504020204" pitchFamily="34" charset="0"/>
              </a:rPr>
              <a:t>dark counts ~ few 100 kHz/mm</a:t>
            </a:r>
            <a:r>
              <a:rPr lang="en-GB" altLang="en-US" sz="2000" baseline="33000" dirty="0">
                <a:solidFill>
                  <a:srgbClr val="FF0000"/>
                </a:solidFill>
                <a:cs typeface="Lucida Sans Unicode" panose="020B0602030504020204" pitchFamily="34" charset="0"/>
              </a:rPr>
              <a:t>2 </a:t>
            </a:r>
            <a:r>
              <a:rPr lang="en-GB" altLang="en-US" sz="2000" dirty="0">
                <a:solidFill>
                  <a:srgbClr val="FF0000"/>
                </a:solidFill>
                <a:cs typeface="Lucida Sans Unicode" panose="020B0602030504020204" pitchFamily="34" charset="0"/>
              </a:rPr>
              <a:t> </a:t>
            </a: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GB" altLang="en-US" sz="2000" dirty="0">
                <a:solidFill>
                  <a:srgbClr val="FF0000"/>
                </a:solidFill>
                <a:cs typeface="Lucida Sans Unicode" panose="020B0602030504020204" pitchFamily="34" charset="0"/>
              </a:rPr>
              <a:t> radiation damage (</a:t>
            </a:r>
            <a:r>
              <a:rPr lang="en-GB" altLang="en-US" sz="2000" dirty="0" err="1">
                <a:solidFill>
                  <a:srgbClr val="FF0000"/>
                </a:solidFill>
                <a:cs typeface="Lucida Sans Unicode" panose="020B0602030504020204" pitchFamily="34" charset="0"/>
              </a:rPr>
              <a:t>p,n</a:t>
            </a:r>
            <a:r>
              <a:rPr lang="en-GB" altLang="en-US" sz="2000" dirty="0">
                <a:solidFill>
                  <a:srgbClr val="FF0000"/>
                </a:solidFill>
                <a:cs typeface="Lucida Sans Unicode" panose="020B0602030504020204" pitchFamily="34" charset="0"/>
              </a:rPr>
              <a:t>)</a:t>
            </a: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endParaRPr lang="en-GB" altLang="en-US" sz="2000" dirty="0">
              <a:solidFill>
                <a:srgbClr val="FF0000"/>
              </a:solidFill>
              <a:cs typeface="Lucida Sans Unicode" panose="020B0602030504020204" pitchFamily="34" charset="0"/>
            </a:endParaRP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None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Lucida Sans Unicode" panose="020B0602030504020204" pitchFamily="34" charset="0"/>
              </a:rPr>
              <a:t>*PDE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Lucida Sans Unicode" panose="020B0602030504020204" pitchFamily="34" charset="0"/>
              </a:rPr>
              <a:t>= photon detection efficiency</a:t>
            </a:r>
            <a:endParaRPr lang="sl-SI" altLang="en-US" sz="1600" dirty="0">
              <a:solidFill>
                <a:srgbClr val="FF0000"/>
              </a:solidFill>
              <a:cs typeface="Lucida Sans Unicode" panose="020B0602030504020204" pitchFamily="34" charset="0"/>
            </a:endParaRP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endParaRPr lang="sl-SI" altLang="en-US" sz="2000" dirty="0">
              <a:solidFill>
                <a:srgbClr val="FF0000"/>
              </a:solidFill>
              <a:cs typeface="Lucida Sans Unicode" panose="020B0602030504020204" pitchFamily="34" charset="0"/>
            </a:endParaRPr>
          </a:p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sl-SI" altLang="en-US" sz="2000" dirty="0">
                <a:cs typeface="Lucida Sans Unicode" panose="020B0602030504020204" pitchFamily="34" charset="0"/>
                <a:sym typeface="Wingdings" panose="05000000000000000000" pitchFamily="2" charset="2"/>
              </a:rPr>
              <a:t>		</a:t>
            </a:r>
            <a:endParaRPr lang="en-GB" altLang="en-US" sz="2000" dirty="0">
              <a:cs typeface="Lucida Sans Unicode" panose="020B0602030504020204" pitchFamily="34" charset="0"/>
            </a:endParaRPr>
          </a:p>
        </p:txBody>
      </p:sp>
      <p:grpSp>
        <p:nvGrpSpPr>
          <p:cNvPr id="97283" name="Group 5">
            <a:extLst>
              <a:ext uri="{FF2B5EF4-FFF2-40B4-BE49-F238E27FC236}">
                <a16:creationId xmlns:a16="http://schemas.microsoft.com/office/drawing/2014/main" id="{54818F5C-575A-45AE-B69E-B298D14FE08C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2074863"/>
            <a:ext cx="4105275" cy="3298825"/>
            <a:chOff x="3518" y="1880"/>
            <a:chExt cx="2851" cy="2291"/>
          </a:xfrm>
        </p:grpSpPr>
        <p:pic>
          <p:nvPicPr>
            <p:cNvPr id="97289" name="Picture 6">
              <a:extLst>
                <a:ext uri="{FF2B5EF4-FFF2-40B4-BE49-F238E27FC236}">
                  <a16:creationId xmlns:a16="http://schemas.microsoft.com/office/drawing/2014/main" id="{C60F006F-0234-42B5-BCAC-DAB5AC495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" y="1880"/>
              <a:ext cx="2852" cy="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7290" name="Text Box 7">
              <a:extLst>
                <a:ext uri="{FF2B5EF4-FFF2-40B4-BE49-F238E27FC236}">
                  <a16:creationId xmlns:a16="http://schemas.microsoft.com/office/drawing/2014/main" id="{1F0ADB61-F929-4615-8FBA-CBD8D1617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6" y="2727"/>
              <a:ext cx="593" cy="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 defTabSz="407988">
                <a:spcBef>
                  <a:spcPct val="20000"/>
                </a:spcBef>
                <a:buChar char="•"/>
                <a:tabLst>
                  <a:tab pos="657225" algn="l"/>
                </a:tabLst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392113" indent="-196850" defTabSz="407988">
                <a:spcBef>
                  <a:spcPct val="20000"/>
                </a:spcBef>
                <a:buChar char="–"/>
                <a:tabLst>
                  <a:tab pos="657225" algn="l"/>
                </a:tabLst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 defTabSz="407988">
                <a:spcBef>
                  <a:spcPct val="20000"/>
                </a:spcBef>
                <a:buChar char="•"/>
                <a:tabLst>
                  <a:tab pos="657225" algn="l"/>
                </a:tabLst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 defTabSz="407988">
                <a:spcBef>
                  <a:spcPct val="20000"/>
                </a:spcBef>
                <a:buChar char="–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 defTabSz="407988">
                <a:spcBef>
                  <a:spcPct val="20000"/>
                </a:spcBef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 lvl="1"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>
                  <a:solidFill>
                    <a:srgbClr val="008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050U</a:t>
              </a:r>
            </a:p>
          </p:txBody>
        </p:sp>
        <p:sp>
          <p:nvSpPr>
            <p:cNvPr id="97291" name="Text Box 8">
              <a:extLst>
                <a:ext uri="{FF2B5EF4-FFF2-40B4-BE49-F238E27FC236}">
                  <a16:creationId xmlns:a16="http://schemas.microsoft.com/office/drawing/2014/main" id="{ABCD6F34-C39F-45A5-92C0-6D1987CEA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3" y="2342"/>
              <a:ext cx="653" cy="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 defTabSz="407988">
                <a:spcBef>
                  <a:spcPct val="20000"/>
                </a:spcBef>
                <a:buChar char="•"/>
                <a:tabLst>
                  <a:tab pos="657225" algn="l"/>
                </a:tabLst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392113" indent="-196850" defTabSz="407988">
                <a:spcBef>
                  <a:spcPct val="20000"/>
                </a:spcBef>
                <a:buChar char="–"/>
                <a:tabLst>
                  <a:tab pos="657225" algn="l"/>
                </a:tabLst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 defTabSz="407988">
                <a:spcBef>
                  <a:spcPct val="20000"/>
                </a:spcBef>
                <a:buChar char="•"/>
                <a:tabLst>
                  <a:tab pos="657225" algn="l"/>
                </a:tabLst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 defTabSz="407988">
                <a:spcBef>
                  <a:spcPct val="20000"/>
                </a:spcBef>
                <a:buChar char="–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 defTabSz="407988">
                <a:spcBef>
                  <a:spcPct val="20000"/>
                </a:spcBef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 lvl="1"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>
                  <a:solidFill>
                    <a:srgbClr val="008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100U</a:t>
              </a:r>
            </a:p>
          </p:txBody>
        </p:sp>
        <p:sp>
          <p:nvSpPr>
            <p:cNvPr id="97292" name="Text Box 9">
              <a:extLst>
                <a:ext uri="{FF2B5EF4-FFF2-40B4-BE49-F238E27FC236}">
                  <a16:creationId xmlns:a16="http://schemas.microsoft.com/office/drawing/2014/main" id="{602B3B99-66FC-42EF-A303-A0E060337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1" y="3090"/>
              <a:ext cx="629" cy="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 defTabSz="407988">
                <a:spcBef>
                  <a:spcPct val="20000"/>
                </a:spcBef>
                <a:buChar char="•"/>
                <a:tabLst>
                  <a:tab pos="657225" algn="l"/>
                </a:tabLst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392113" indent="-196850" defTabSz="407988">
                <a:spcBef>
                  <a:spcPct val="20000"/>
                </a:spcBef>
                <a:buChar char="–"/>
                <a:tabLst>
                  <a:tab pos="657225" algn="l"/>
                </a:tabLst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 defTabSz="407988">
                <a:spcBef>
                  <a:spcPct val="20000"/>
                </a:spcBef>
                <a:buChar char="•"/>
                <a:tabLst>
                  <a:tab pos="657225" algn="l"/>
                </a:tabLst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 defTabSz="407988">
                <a:spcBef>
                  <a:spcPct val="20000"/>
                </a:spcBef>
                <a:buChar char="–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 defTabSz="407988">
                <a:spcBef>
                  <a:spcPct val="20000"/>
                </a:spcBef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</a:tabLst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 lvl="1"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>
                  <a:solidFill>
                    <a:srgbClr val="008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025U </a:t>
              </a:r>
            </a:p>
          </p:txBody>
        </p:sp>
      </p:grpSp>
      <p:pic>
        <p:nvPicPr>
          <p:cNvPr id="97284" name="Picture 10">
            <a:extLst>
              <a:ext uri="{FF2B5EF4-FFF2-40B4-BE49-F238E27FC236}">
                <a16:creationId xmlns:a16="http://schemas.microsoft.com/office/drawing/2014/main" id="{97E59EA5-BBF5-4646-B449-BF8C46592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44450"/>
            <a:ext cx="18319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7285" name="Rectangle 11">
            <a:extLst>
              <a:ext uri="{FF2B5EF4-FFF2-40B4-BE49-F238E27FC236}">
                <a16:creationId xmlns:a16="http://schemas.microsoft.com/office/drawing/2014/main" id="{13673848-1D32-4D1E-A5A0-1E5A8FFACB2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6019800" cy="533400"/>
          </a:xfrm>
        </p:spPr>
        <p:txBody>
          <a:bodyPr/>
          <a:lstStyle/>
          <a:p>
            <a:pPr eaLnBrk="1" hangingPunct="1"/>
            <a:r>
              <a:rPr lang="en-GB" altLang="en-US" sz="3000" dirty="0" err="1">
                <a:solidFill>
                  <a:srgbClr val="0000FF"/>
                </a:solidFill>
                <a:cs typeface="Lucida Sans Unicode" panose="020B0602030504020204" pitchFamily="34" charset="0"/>
              </a:rPr>
              <a:t>SiPMs</a:t>
            </a:r>
            <a:r>
              <a:rPr lang="en-GB" altLang="en-US" sz="3000" dirty="0">
                <a:solidFill>
                  <a:srgbClr val="0000FF"/>
                </a:solidFill>
                <a:cs typeface="Lucida Sans Unicode" panose="020B0602030504020204" pitchFamily="34" charset="0"/>
              </a:rPr>
              <a:t> </a:t>
            </a:r>
            <a:r>
              <a:rPr lang="sl-SI" altLang="en-US" sz="3000" dirty="0">
                <a:solidFill>
                  <a:srgbClr val="0000FF"/>
                </a:solidFill>
              </a:rPr>
              <a:t>as </a:t>
            </a:r>
            <a:r>
              <a:rPr lang="en-US" altLang="en-US" sz="3000" dirty="0">
                <a:solidFill>
                  <a:srgbClr val="0000FF"/>
                </a:solidFill>
              </a:rPr>
              <a:t>single </a:t>
            </a:r>
            <a:r>
              <a:rPr lang="sl-SI" altLang="en-US" sz="3000" dirty="0" err="1">
                <a:solidFill>
                  <a:srgbClr val="0000FF"/>
                </a:solidFill>
              </a:rPr>
              <a:t>photon</a:t>
            </a:r>
            <a:r>
              <a:rPr lang="sl-SI" altLang="en-US" sz="3000" dirty="0">
                <a:solidFill>
                  <a:srgbClr val="0000FF"/>
                </a:solidFill>
              </a:rPr>
              <a:t> </a:t>
            </a:r>
            <a:r>
              <a:rPr lang="sl-SI" altLang="en-US" sz="3000" dirty="0" err="1">
                <a:solidFill>
                  <a:srgbClr val="0000FF"/>
                </a:solidFill>
              </a:rPr>
              <a:t>detectors</a:t>
            </a:r>
            <a:endParaRPr lang="en-GB" altLang="en-US" dirty="0"/>
          </a:p>
        </p:txBody>
      </p:sp>
      <p:sp>
        <p:nvSpPr>
          <p:cNvPr id="97286" name="AutoShape 12">
            <a:extLst>
              <a:ext uri="{FF2B5EF4-FFF2-40B4-BE49-F238E27FC236}">
                <a16:creationId xmlns:a16="http://schemas.microsoft.com/office/drawing/2014/main" id="{6B2FD24F-44EE-491F-B825-A0B071A4A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350" y="1989138"/>
            <a:ext cx="1447800" cy="152400"/>
          </a:xfrm>
          <a:prstGeom prst="leftRightArrow">
            <a:avLst>
              <a:gd name="adj1" fmla="val 50000"/>
              <a:gd name="adj2" fmla="val 19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l-SI" altLang="en-US" sz="2400">
              <a:solidFill>
                <a:schemeClr val="tx1"/>
              </a:solidFill>
            </a:endParaRPr>
          </a:p>
        </p:txBody>
      </p:sp>
      <p:sp>
        <p:nvSpPr>
          <p:cNvPr id="97287" name="Rectangle 13">
            <a:extLst>
              <a:ext uri="{FF2B5EF4-FFF2-40B4-BE49-F238E27FC236}">
                <a16:creationId xmlns:a16="http://schemas.microsoft.com/office/drawing/2014/main" id="{F98095CE-AFFA-4C18-8B61-F6D7721E5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1700213"/>
            <a:ext cx="10990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few</a:t>
            </a:r>
            <a:r>
              <a:rPr lang="sl-SI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dirty="0">
                <a:solidFill>
                  <a:srgbClr val="FF0000"/>
                </a:solidFill>
                <a:cs typeface="Lucida Sans Unicode" panose="020B0602030504020204" pitchFamily="34" charset="0"/>
              </a:rPr>
              <a:t>mm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5EC2FFD-886D-4D9F-A91C-6EF8DF51569E}"/>
              </a:ext>
            </a:extLst>
          </p:cNvPr>
          <p:cNvSpPr txBox="1">
            <a:spLocks/>
          </p:cNvSpPr>
          <p:nvPr/>
        </p:nvSpPr>
        <p:spPr>
          <a:xfrm>
            <a:off x="1258888" y="260350"/>
            <a:ext cx="2270173" cy="53553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C1CFF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200" b="0" dirty="0" err="1">
                <a:latin typeface="+mn-lt"/>
              </a:rPr>
              <a:t>SiPM</a:t>
            </a:r>
            <a:r>
              <a:rPr lang="en-GB" sz="3200" b="0" dirty="0">
                <a:latin typeface="+mn-lt"/>
              </a:rPr>
              <a:t>: noise</a:t>
            </a:r>
          </a:p>
        </p:txBody>
      </p:sp>
      <p:pic>
        <p:nvPicPr>
          <p:cNvPr id="26628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6"/>
          <a:stretch>
            <a:fillRect/>
          </a:stretch>
        </p:blipFill>
        <p:spPr bwMode="auto">
          <a:xfrm>
            <a:off x="6455975" y="92074"/>
            <a:ext cx="2275276" cy="168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86" y="2057003"/>
            <a:ext cx="2540442" cy="17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2959634" cy="200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FCD0F29-AEC6-419D-977B-4C04DB373250}"/>
              </a:ext>
            </a:extLst>
          </p:cNvPr>
          <p:cNvSpPr txBox="1"/>
          <p:nvPr/>
        </p:nvSpPr>
        <p:spPr>
          <a:xfrm>
            <a:off x="6319267" y="4221088"/>
            <a:ext cx="1611313" cy="117475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88" kern="0" dirty="0">
                <a:latin typeface="Arial" pitchFamily="34"/>
                <a:ea typeface="Lucida Sans Unicode" pitchFamily="2"/>
                <a:cs typeface="Tahoma" pitchFamily="2"/>
              </a:rPr>
              <a:t> A. Gola et al. Sensors 19(2019)308</a:t>
            </a:r>
            <a:endParaRPr lang="en-GB" sz="788" kern="0" dirty="0">
              <a:latin typeface="Arial" pitchFamily="34"/>
              <a:ea typeface="Lucida Sans Unicode" pitchFamily="2"/>
              <a:cs typeface="Tahoma" pitchFamily="2"/>
              <a:hlinkClick r:id="rId5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514B00-C223-48AE-A739-3433E003E806}"/>
                  </a:ext>
                </a:extLst>
              </p:cNvPr>
              <p:cNvSpPr/>
              <p:nvPr/>
            </p:nvSpPr>
            <p:spPr>
              <a:xfrm>
                <a:off x="179512" y="1622425"/>
                <a:ext cx="5976664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206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dark counts</a:t>
                </a: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are produced by thermal generation</a:t>
                </a:r>
                <a:b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</a:b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of carriers, trap assisted tunnelling or band gap tunnelling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signal equal to single photon response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typical rate went from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≈</m:t>
                    </m:r>
                    <m: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1</m:t>
                    </m:r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MHz</m:t>
                    </m:r>
                    <m: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</m:t>
                    </m:r>
                    <m:sSup>
                      <m:sSupPr>
                        <m:ctrlPr>
                          <a:rPr lang="en-GB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a:rPr lang="en-GB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for early attempts to below </a:t>
                </a:r>
                <a14:m>
                  <m:oMath xmlns:m="http://schemas.openxmlformats.org/officeDocument/2006/math">
                    <m:r>
                      <a:rPr lang="en-GB" sz="180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00</m:t>
                    </m:r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kHz</m:t>
                    </m:r>
                    <m:r>
                      <a:rPr lang="en-GB" sz="180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80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</m:t>
                    </m:r>
                    <m:sSup>
                      <m:sSupPr>
                        <m:ctrlPr>
                          <a:rPr lang="en-GB" sz="1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a:rPr lang="en-GB" sz="180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GB" sz="180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for more recent devices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roughly halved for every 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GB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8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increases linearly with </a:t>
                </a:r>
                <a:r>
                  <a:rPr lang="en-GB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fluence</a:t>
                </a:r>
                <a:endParaRPr lang="sl-SI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indent="-180000">
                  <a:buFont typeface="Arial" panose="020B0604020202020204" pitchFamily="34" charset="0"/>
                  <a:buChar char="•"/>
                </a:pPr>
                <a:endParaRPr lang="en-GB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206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optical cross-talk</a:t>
                </a: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produced when photons emitted in avalanche initiate signal in </a:t>
                </a:r>
                <a:r>
                  <a:rPr lang="en-GB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neighbo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u</a:t>
                </a: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ring cell, reduced by screening – </a:t>
                </a:r>
                <a:r>
                  <a:rPr lang="en-GB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tr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e</a:t>
                </a:r>
                <a:r>
                  <a:rPr lang="en-GB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nches</a:t>
                </a:r>
                <a:endParaRPr lang="sl-SI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indent="-180000">
                  <a:buFont typeface="Arial" panose="020B0604020202020204" pitchFamily="34" charset="0"/>
                  <a:buChar char="•"/>
                </a:pPr>
                <a:endParaRPr lang="en-GB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206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after-pulses </a:t>
                </a: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produced by trap-release of carriers or delayed arrival of optically induced carrier in the same cell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514B00-C223-48AE-A739-3433E003E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622425"/>
                <a:ext cx="5976664" cy="4524315"/>
              </a:xfrm>
              <a:prstGeom prst="rect">
                <a:avLst/>
              </a:prstGeom>
              <a:blipFill>
                <a:blip r:embed="rId6"/>
                <a:stretch>
                  <a:fillRect l="-815" t="-674" r="-1121" b="-1213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4179888"/>
            <a:ext cx="26606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E7C3DC8-3C52-484B-8EEB-4098868F7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8" y="260350"/>
            <a:ext cx="4608512" cy="523875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GB" sz="2800" b="0" dirty="0" err="1">
                <a:latin typeface="+mn-lt"/>
              </a:rPr>
              <a:t>SiPM</a:t>
            </a:r>
            <a:r>
              <a:rPr lang="en-GB" sz="2800" b="0" dirty="0">
                <a:latin typeface="+mn-lt"/>
              </a:rPr>
              <a:t>: parameter correlation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BBEAC0-A499-4DC4-990F-40C7B1940856}"/>
              </a:ext>
            </a:extLst>
          </p:cNvPr>
          <p:cNvSpPr/>
          <p:nvPr/>
        </p:nvSpPr>
        <p:spPr>
          <a:xfrm>
            <a:off x="395536" y="1020762"/>
            <a:ext cx="4718050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800" b="1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Higher overvoltage: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higher field: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higher avalanche trigger probability → higher PDE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faster signal → better timing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higher gain: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better signal to noise (electronic)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C00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more optical cross-talk → higher ENF, worse timing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C00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more after</a:t>
            </a:r>
            <a:r>
              <a:rPr lang="sl-SI" sz="1800" dirty="0">
                <a:solidFill>
                  <a:srgbClr val="C00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r>
              <a:rPr lang="en-GB" sz="1800" dirty="0">
                <a:solidFill>
                  <a:srgbClr val="C00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pulses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5B902-A34C-414C-BDC2-EF40CAE60468}"/>
              </a:ext>
            </a:extLst>
          </p:cNvPr>
          <p:cNvSpPr txBox="1"/>
          <p:nvPr/>
        </p:nvSpPr>
        <p:spPr>
          <a:xfrm>
            <a:off x="6887046" y="4002249"/>
            <a:ext cx="2045816" cy="147476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 </a:t>
            </a:r>
            <a:r>
              <a:rPr lang="sl-SI" sz="1000" kern="0" dirty="0">
                <a:latin typeface="Arial" pitchFamily="34"/>
                <a:ea typeface="Lucida Sans Unicode" pitchFamily="2"/>
                <a:cs typeface="Tahoma" pitchFamily="2"/>
              </a:rPr>
              <a:t>A</a:t>
            </a: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. </a:t>
            </a:r>
            <a:r>
              <a:rPr lang="sl-SI" sz="1000" kern="0" dirty="0">
                <a:latin typeface="Arial" pitchFamily="34"/>
                <a:ea typeface="Lucida Sans Unicode" pitchFamily="2"/>
                <a:cs typeface="Tahoma" pitchFamily="2"/>
              </a:rPr>
              <a:t>Gola</a:t>
            </a: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 et al. </a:t>
            </a:r>
            <a:r>
              <a:rPr lang="sl-SI" sz="1000" kern="0" dirty="0" err="1">
                <a:latin typeface="Arial" pitchFamily="34"/>
                <a:ea typeface="Lucida Sans Unicode" pitchFamily="2"/>
                <a:cs typeface="Tahoma" pitchFamily="2"/>
              </a:rPr>
              <a:t>Sensors</a:t>
            </a: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 </a:t>
            </a:r>
            <a:r>
              <a:rPr lang="sl-SI" sz="1000" kern="0" dirty="0">
                <a:latin typeface="Arial" pitchFamily="34"/>
                <a:ea typeface="Lucida Sans Unicode" pitchFamily="2"/>
                <a:cs typeface="Tahoma" pitchFamily="2"/>
              </a:rPr>
              <a:t>19</a:t>
            </a: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(201</a:t>
            </a:r>
            <a:r>
              <a:rPr lang="sl-SI" sz="1000" kern="0" dirty="0">
                <a:latin typeface="Arial" pitchFamily="34"/>
                <a:ea typeface="Lucida Sans Unicode" pitchFamily="2"/>
                <a:cs typeface="Tahoma" pitchFamily="2"/>
              </a:rPr>
              <a:t>9</a:t>
            </a: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)</a:t>
            </a:r>
            <a:r>
              <a:rPr lang="sl-SI" sz="1000" kern="0" dirty="0">
                <a:latin typeface="Arial" pitchFamily="34"/>
                <a:ea typeface="Lucida Sans Unicode" pitchFamily="2"/>
                <a:cs typeface="Tahoma" pitchFamily="2"/>
              </a:rPr>
              <a:t>308</a:t>
            </a:r>
            <a:endParaRPr lang="en-US" sz="1000" kern="0" dirty="0">
              <a:latin typeface="Arial" pitchFamily="34"/>
              <a:ea typeface="Lucida Sans Unicode" pitchFamily="2"/>
              <a:cs typeface="Tahoma" pitchFamily="2"/>
              <a:hlinkClick r:id="rId3"/>
            </a:endParaRPr>
          </a:p>
        </p:txBody>
      </p:sp>
      <p:pic>
        <p:nvPicPr>
          <p:cNvPr id="2765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4179888"/>
            <a:ext cx="269557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4149725"/>
            <a:ext cx="2879725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1335088"/>
            <a:ext cx="2349500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7F70-23E5-447D-B66F-6E6E963D4C9E}"/>
              </a:ext>
            </a:extLst>
          </p:cNvPr>
          <p:cNvSpPr txBox="1">
            <a:spLocks/>
          </p:cNvSpPr>
          <p:nvPr/>
        </p:nvSpPr>
        <p:spPr>
          <a:xfrm>
            <a:off x="519113" y="320675"/>
            <a:ext cx="5856287" cy="48101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C1CFF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AE" sz="2800" b="0">
                <a:latin typeface="+mn-lt"/>
              </a:rPr>
              <a:t>VUV SiPM for cryogenic applications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116013"/>
            <a:ext cx="3233737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284663"/>
            <a:ext cx="544036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373563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59D103-C514-492B-BA36-E9899B765D2E}"/>
              </a:ext>
            </a:extLst>
          </p:cNvPr>
          <p:cNvSpPr txBox="1"/>
          <p:nvPr/>
        </p:nvSpPr>
        <p:spPr>
          <a:xfrm>
            <a:off x="5168900" y="4194175"/>
            <a:ext cx="1611313" cy="115888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AE" sz="788" kern="0">
                <a:latin typeface="Arial" pitchFamily="34"/>
                <a:ea typeface="Lucida Sans Unicode" pitchFamily="2"/>
                <a:cs typeface="Tahoma" pitchFamily="2"/>
              </a:rPr>
              <a:t> A. Gola et al. Sensors 19(2019)308</a:t>
            </a:r>
            <a:endParaRPr lang="en-AE" sz="788" kern="0">
              <a:latin typeface="Arial" pitchFamily="34"/>
              <a:ea typeface="Lucida Sans Unicode" pitchFamily="2"/>
              <a:cs typeface="Tahoma" pitchFamily="2"/>
              <a:hlinkClick r:id="rId5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508ED0-68CD-43C4-8CFA-5FBFAB7871EC}"/>
              </a:ext>
            </a:extLst>
          </p:cNvPr>
          <p:cNvSpPr txBox="1"/>
          <p:nvPr/>
        </p:nvSpPr>
        <p:spPr>
          <a:xfrm>
            <a:off x="603250" y="4516438"/>
            <a:ext cx="1927225" cy="115887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AE" sz="788" kern="0" dirty="0">
                <a:latin typeface="Arial" pitchFamily="34"/>
                <a:ea typeface="Lucida Sans Unicode" pitchFamily="2"/>
                <a:cs typeface="Tahoma" pitchFamily="2"/>
              </a:rPr>
              <a:t> A. Jamil et al. IEEE TNS 65-11(2018)2823</a:t>
            </a:r>
            <a:endParaRPr lang="en-AE" sz="788" kern="0" dirty="0">
              <a:latin typeface="Arial" pitchFamily="34"/>
              <a:ea typeface="Lucida Sans Unicode" pitchFamily="2"/>
              <a:cs typeface="Tahoma" pitchFamily="2"/>
              <a:hlinkClick r:id="rId5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82A8F1-A59E-4041-BD69-206722AB1DD3}"/>
                  </a:ext>
                </a:extLst>
              </p:cNvPr>
              <p:cNvSpPr/>
              <p:nvPr/>
            </p:nvSpPr>
            <p:spPr>
              <a:xfrm>
                <a:off x="234157" y="1054874"/>
                <a:ext cx="5314999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E" sz="1800" b="1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LAr</a:t>
                </a:r>
                <a:r>
                  <a:rPr lang="en-AE" sz="1800" b="1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, </a:t>
                </a:r>
                <a:r>
                  <a:rPr lang="en-AE" sz="1800" b="1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LXe</a:t>
                </a:r>
                <a:r>
                  <a:rPr lang="en-AE" sz="1800" b="1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applications: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VUV sensitivity required: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128 nm (</a:t>
                </a:r>
                <a:r>
                  <a:rPr lang="en-AE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LAr</a:t>
                </a: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), 178 nm (</a:t>
                </a:r>
                <a:r>
                  <a:rPr lang="en-AE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LXe</a:t>
                </a: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)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optimization of </a:t>
                </a:r>
                <a:r>
                  <a:rPr lang="sl-SI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anti-reflective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sl-SI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coating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ARC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PDE </a:t>
                </a:r>
                <a14:m>
                  <m:oMath xmlns:m="http://schemas.openxmlformats.org/officeDocument/2006/math">
                    <m:r>
                      <a:rPr lang="en-AE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≈20 %</m:t>
                    </m:r>
                  </m:oMath>
                </a14:m>
                <a:endParaRPr lang="en-AE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E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cryogenic temperatures: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low DCR </a:t>
                </a:r>
                <a14:m>
                  <m:oMath xmlns:m="http://schemas.openxmlformats.org/officeDocument/2006/math">
                    <m:r>
                      <a:rPr lang="en-AE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≈10</m:t>
                    </m:r>
                    <m:r>
                      <m:rPr>
                        <m:sty m:val="p"/>
                      </m:rPr>
                      <a:rPr lang="en-AE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mHz</m:t>
                    </m:r>
                    <m:r>
                      <a:rPr lang="en-AE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AE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</m:t>
                    </m:r>
                    <m:sSup>
                      <m:sSupPr>
                        <m:ctrlPr>
                          <a:rPr lang="en-AE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E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a:rPr lang="en-AE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dominated by band-band tunnelling, reduced by low-field avalanche region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higher after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-</a:t>
                </a:r>
                <a:r>
                  <a:rPr lang="en-AE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pulse rate </a:t>
                </a:r>
                <a14:m>
                  <m:oMath xmlns:m="http://schemas.openxmlformats.org/officeDocument/2006/math">
                    <m:r>
                      <a:rPr lang="en-AE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≈10%</m:t>
                    </m:r>
                  </m:oMath>
                </a14:m>
                <a:endParaRPr lang="en-AE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E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82A8F1-A59E-4041-BD69-206722AB1D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57" y="1054874"/>
                <a:ext cx="5314999" cy="3416320"/>
              </a:xfrm>
              <a:prstGeom prst="rect">
                <a:avLst/>
              </a:prstGeom>
              <a:blipFill>
                <a:blip r:embed="rId6"/>
                <a:stretch>
                  <a:fillRect l="-917" t="-893" r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CE110F7-7C8E-4A14-997E-FA13EAB937A3}"/>
              </a:ext>
            </a:extLst>
          </p:cNvPr>
          <p:cNvSpPr txBox="1">
            <a:spLocks/>
          </p:cNvSpPr>
          <p:nvPr/>
        </p:nvSpPr>
        <p:spPr>
          <a:xfrm>
            <a:off x="323850" y="333375"/>
            <a:ext cx="4411785" cy="48013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C1CFF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0" dirty="0" err="1">
                <a:latin typeface="+mn-lt"/>
              </a:rPr>
              <a:t>SiPM</a:t>
            </a:r>
            <a:r>
              <a:rPr lang="en-US" sz="2800" b="0" dirty="0">
                <a:latin typeface="+mn-lt"/>
              </a:rPr>
              <a:t>: single photon timing</a:t>
            </a:r>
            <a:endParaRPr lang="sl-SI" sz="2800" b="0" dirty="0">
              <a:latin typeface="+mn-lt"/>
            </a:endParaRPr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5868144" y="1172840"/>
            <a:ext cx="3028950" cy="2673193"/>
            <a:chOff x="5874912" y="331830"/>
            <a:chExt cx="4039250" cy="3564777"/>
          </a:xfrm>
        </p:grpSpPr>
        <p:pic>
          <p:nvPicPr>
            <p:cNvPr id="30727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912" y="331830"/>
              <a:ext cx="4039250" cy="2926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4D8342-CFD0-4FE7-A9AA-203984075FAD}"/>
                </a:ext>
              </a:extLst>
            </p:cNvPr>
            <p:cNvSpPr txBox="1"/>
            <p:nvPr/>
          </p:nvSpPr>
          <p:spPr>
            <a:xfrm>
              <a:off x="6929490" y="3742067"/>
              <a:ext cx="2470548" cy="154540"/>
            </a:xfrm>
            <a:prstGeom prst="rect">
              <a:avLst/>
            </a:prstGeom>
            <a:solidFill>
              <a:srgbClr val="FFFFCC"/>
            </a:solidFill>
            <a:ln w="18000">
              <a:solidFill>
                <a:srgbClr val="800000"/>
              </a:solidFill>
              <a:prstDash val="solid"/>
              <a:round/>
            </a:ln>
          </p:spPr>
          <p:txBody>
            <a:bodyPr wrap="none" lIns="0" tIns="0" rIns="0" bIns="0" compatLnSpc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88" kern="0" dirty="0">
                  <a:latin typeface="Arial" pitchFamily="34"/>
                  <a:ea typeface="Lucida Sans Unicode" pitchFamily="2"/>
                  <a:cs typeface="Tahoma" pitchFamily="2"/>
                </a:rPr>
                <a:t> F. </a:t>
              </a:r>
              <a:r>
                <a:rPr lang="en-US" sz="788" kern="0" dirty="0" err="1">
                  <a:latin typeface="Arial" pitchFamily="34"/>
                  <a:ea typeface="Lucida Sans Unicode" pitchFamily="2"/>
                  <a:cs typeface="Tahoma" pitchFamily="2"/>
                </a:rPr>
                <a:t>Acerbi</a:t>
              </a:r>
              <a:r>
                <a:rPr lang="en-US" sz="788" kern="0" dirty="0">
                  <a:latin typeface="Arial" pitchFamily="34"/>
                  <a:ea typeface="Lucida Sans Unicode" pitchFamily="2"/>
                  <a:cs typeface="Tahoma" pitchFamily="2"/>
                </a:rPr>
                <a:t>  et al. IEEE TNS 61(2014)2678</a:t>
              </a:r>
              <a:endParaRPr lang="en-US" sz="788" kern="0" dirty="0">
                <a:latin typeface="Arial" pitchFamily="34"/>
                <a:ea typeface="Lucida Sans Unicode" pitchFamily="2"/>
                <a:cs typeface="Tahoma" pitchFamily="2"/>
                <a:hlinkClick r:id="rId3"/>
              </a:endParaRPr>
            </a:p>
          </p:txBody>
        </p:sp>
      </p:grpSp>
      <p:pic>
        <p:nvPicPr>
          <p:cNvPr id="30725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64" y="4117876"/>
            <a:ext cx="265112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55848F-AD10-4A3B-9982-621CD64A2CBB}"/>
                  </a:ext>
                </a:extLst>
              </p:cNvPr>
              <p:cNvSpPr/>
              <p:nvPr/>
            </p:nvSpPr>
            <p:spPr>
              <a:xfrm>
                <a:off x="49393" y="980728"/>
                <a:ext cx="5987766" cy="4992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Intrinsic TTS of </a:t>
                </a:r>
                <a:r>
                  <a:rPr lang="en-US" sz="1800" dirty="0" err="1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SiPM</a:t>
                </a:r>
                <a:r>
                  <a:rPr lang="en-US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microcells is extremely fast,</a:t>
                </a:r>
                <a:br>
                  <a:rPr lang="sl-SI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8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1800" b="0" i="1" smtClean="0">
                        <a:solidFill>
                          <a:srgbClr val="00008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20 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008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ps</m:t>
                    </m:r>
                  </m:oMath>
                </a14:m>
                <a:r>
                  <a:rPr lang="en-US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for single </a:t>
                </a:r>
                <a:r>
                  <a:rPr lang="en-US" sz="1800" dirty="0">
                    <a:solidFill>
                      <a:srgbClr val="000080"/>
                    </a:solidFill>
                    <a:ea typeface="MS Gothic" panose="020B0609070205080204" pitchFamily="49" charset="-128"/>
                    <a:cs typeface="Arial" panose="020B0604020202020204" pitchFamily="34" charset="0"/>
                  </a:rPr>
                  <a:t>microcells </a:t>
                </a:r>
                <a:r>
                  <a:rPr lang="sl-SI" sz="1800" dirty="0">
                    <a:solidFill>
                      <a:srgbClr val="000080"/>
                    </a:solidFill>
                    <a:ea typeface="MS Gothic" panose="020B0609070205080204" pitchFamily="49" charset="-128"/>
                    <a:cs typeface="Arial" panose="020B0604020202020204" pitchFamily="34" charset="0"/>
                  </a:rPr>
                  <a:t>(</a:t>
                </a:r>
                <a:r>
                  <a:rPr lang="en-US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SPAD</a:t>
                </a:r>
                <a:r>
                  <a:rPr lang="sl-SI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)</a:t>
                </a:r>
                <a:r>
                  <a:rPr lang="en-US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, but timing deteriorates</a:t>
                </a:r>
                <a:r>
                  <a:rPr lang="sl-SI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for larger devices. </a:t>
                </a:r>
                <a:r>
                  <a:rPr lang="sl-SI" sz="1800" dirty="0" err="1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The</a:t>
                </a:r>
                <a:r>
                  <a:rPr lang="sl-SI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m</a:t>
                </a:r>
                <a:r>
                  <a:rPr lang="en-US" sz="1800" dirty="0" err="1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ain</a:t>
                </a:r>
                <a:r>
                  <a:rPr lang="en-US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contributions:</a:t>
                </a:r>
                <a:endParaRPr lang="en-US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nonuniformity within microcell (edges)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spread between microcells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overall </a:t>
                </a:r>
                <a:r>
                  <a:rPr lang="en-US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SiPM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capacitance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𝜆</m:t>
                    </m:r>
                  </m:oMath>
                </a14:m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dependence - tails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Comparison of timing properties for single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50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μm</m:t>
                    </m:r>
                  </m:oMath>
                </a14:m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SPAD,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1×1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a:rPr lang="en-US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1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×</m:t>
                    </m:r>
                    <m:r>
                      <a:rPr lang="en-US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1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a:rPr lang="en-US" sz="1800" i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SiPMs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with the same SPAD for microcells:</a:t>
                </a:r>
              </a:p>
              <a:p>
                <a:pPr lvl="1"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timing improves with higher overvoltage – larger pulses, at the expense of increased </a:t>
                </a:r>
                <a:r>
                  <a:rPr lang="en-US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SiPM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noise</a:t>
                </a:r>
              </a:p>
              <a:p>
                <a:pPr lvl="1"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best timing resolutions for sing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le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cell signals are </a:t>
                </a:r>
                <a14:m>
                  <m:oMath xmlns:m="http://schemas.openxmlformats.org/officeDocument/2006/math">
                    <m:r>
                      <a:rPr lang="sl-SI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𝜎</m:t>
                    </m:r>
                    <m:r>
                      <a:rPr lang="en-US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≈</m:t>
                    </m:r>
                    <m:r>
                      <a:rPr lang="en-US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21 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ps</m:t>
                    </m:r>
                    <m:r>
                      <a:rPr lang="en-US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, 32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ps</m:t>
                    </m:r>
                    <m:r>
                      <a:rPr lang="sl-SI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smtClean="0">
                        <a:solidFill>
                          <a:srgbClr val="008000"/>
                        </a:solidFill>
                        <a:latin typeface="+mn-lt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and</m:t>
                    </m:r>
                    <m:r>
                      <a:rPr lang="en-US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 77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ps</m:t>
                    </m:r>
                  </m:oMath>
                </a14:m>
                <a:endParaRPr lang="en-US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lvl="1"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TTS deterioration mainly due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to 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a 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larger overall capacitance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reduced signal slope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,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≈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𝑒</m:t>
                        </m:r>
                        <m:r>
                          <a:rPr lang="sl-SI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𝑙</m:t>
                        </m:r>
                        <m:r>
                          <a:rPr lang="sl-SI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.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MS Gothic" panose="020B0609070205080204" pitchFamily="49" charset="-128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MS Gothic" panose="020B0609070205080204" pitchFamily="49" charset="-128"/>
                                    <a:cs typeface="Arial" panose="020B0604020202020204" pitchFamily="34" charset="0"/>
                                  </a:rPr>
                                  <m:t>𝑑𝑈</m:t>
                                </m:r>
                              </m:num>
                              <m:den>
                                <m:r>
                                  <a:rPr lang="en-US" sz="1800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MS Gothic" panose="020B0609070205080204" pitchFamily="49" charset="-128"/>
                                    <a:cs typeface="Arial" panose="020B0604020202020204" pitchFamily="34" charset="0"/>
                                  </a:rPr>
                                  <m:t>𝑑</m:t>
                                </m:r>
                                <m:r>
                                  <a:rPr lang="sl-SI" sz="1800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MS Gothic" panose="020B0609070205080204" pitchFamily="49" charset="-128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dirty="0">
                  <a:solidFill>
                    <a:srgbClr val="008000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55848F-AD10-4A3B-9982-621CD64A2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3" y="980728"/>
                <a:ext cx="5987766" cy="4992970"/>
              </a:xfrm>
              <a:prstGeom prst="rect">
                <a:avLst/>
              </a:prstGeom>
              <a:blipFill>
                <a:blip r:embed="rId5"/>
                <a:stretch>
                  <a:fillRect l="-815" t="-733" r="-1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3489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F7E6-E273-4039-9622-CE7248BE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115888"/>
            <a:ext cx="3643313" cy="523875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GB" sz="2800" b="0">
                <a:latin typeface="+mn-lt"/>
              </a:rPr>
              <a:t>SiPM: timing variation</a:t>
            </a:r>
          </a:p>
        </p:txBody>
      </p:sp>
      <p:pic>
        <p:nvPicPr>
          <p:cNvPr id="3174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296988"/>
            <a:ext cx="222091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878" y="1290638"/>
            <a:ext cx="2454697" cy="424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34D214-D065-4CCE-AD0D-3AD15E92CF88}"/>
              </a:ext>
            </a:extLst>
          </p:cNvPr>
          <p:cNvSpPr txBox="1"/>
          <p:nvPr/>
        </p:nvSpPr>
        <p:spPr>
          <a:xfrm>
            <a:off x="4246391" y="973208"/>
            <a:ext cx="3287713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KETEK PM3375TS-SBO (early design)</a:t>
            </a:r>
          </a:p>
        </p:txBody>
      </p:sp>
      <p:sp>
        <p:nvSpPr>
          <p:cNvPr id="31750" name="TextBox 18"/>
          <p:cNvSpPr txBox="1">
            <a:spLocks noChangeArrowheads="1"/>
          </p:cNvSpPr>
          <p:nvPr/>
        </p:nvSpPr>
        <p:spPr bwMode="auto">
          <a:xfrm>
            <a:off x="484214" y="967083"/>
            <a:ext cx="37893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indent="-134938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Variation of TTS over the device surface can contribute to overall time spread: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variation within micro-cell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variation for different micro-cells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85C038-2818-4226-B518-FA764DC5341F}"/>
              </a:ext>
            </a:extLst>
          </p:cNvPr>
          <p:cNvSpPr txBox="1"/>
          <p:nvPr/>
        </p:nvSpPr>
        <p:spPr>
          <a:xfrm>
            <a:off x="7308304" y="1124335"/>
            <a:ext cx="1717878" cy="147476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squar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kern="0" dirty="0">
                <a:latin typeface="Arial" pitchFamily="34"/>
                <a:ea typeface="Lucida Sans Unicode" pitchFamily="2"/>
                <a:cs typeface="Tahoma" pitchFamily="2"/>
              </a:rPr>
              <a:t> S. </a:t>
            </a:r>
            <a:r>
              <a:rPr lang="en-GB" sz="1000" kern="0" dirty="0" err="1">
                <a:latin typeface="Arial" pitchFamily="34"/>
                <a:ea typeface="Lucida Sans Unicode" pitchFamily="2"/>
                <a:cs typeface="Tahoma" pitchFamily="2"/>
              </a:rPr>
              <a:t>Korpar</a:t>
            </a:r>
            <a:r>
              <a:rPr lang="en-GB" sz="1000" kern="0" dirty="0">
                <a:latin typeface="Arial" pitchFamily="34"/>
                <a:ea typeface="Lucida Sans Unicode" pitchFamily="2"/>
                <a:cs typeface="Tahoma" pitchFamily="2"/>
              </a:rPr>
              <a:t> et al. @IEEE 2015</a:t>
            </a:r>
            <a:endParaRPr lang="en-GB" sz="1000" kern="0" dirty="0">
              <a:latin typeface="Arial" pitchFamily="34"/>
              <a:ea typeface="Lucida Sans Unicode" pitchFamily="2"/>
              <a:cs typeface="Tahoma" pitchFamily="2"/>
              <a:hlinkClick r:id="rId4"/>
            </a:endParaRPr>
          </a:p>
        </p:txBody>
      </p:sp>
      <p:pic>
        <p:nvPicPr>
          <p:cNvPr id="3175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99420"/>
            <a:ext cx="3074988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EA2203E-92EA-4E9C-9B1A-906CC868E2C7}"/>
              </a:ext>
            </a:extLst>
          </p:cNvPr>
          <p:cNvSpPr txBox="1"/>
          <p:nvPr/>
        </p:nvSpPr>
        <p:spPr>
          <a:xfrm>
            <a:off x="777875" y="5517232"/>
            <a:ext cx="1783245" cy="132665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kern="0" dirty="0">
                <a:latin typeface="Arial" pitchFamily="34"/>
                <a:ea typeface="Lucida Sans Unicode" pitchFamily="2"/>
                <a:cs typeface="Tahoma" pitchFamily="2"/>
              </a:rPr>
              <a:t> F. </a:t>
            </a:r>
            <a:r>
              <a:rPr lang="en-GB" sz="900" kern="0" dirty="0" err="1">
                <a:latin typeface="Arial" pitchFamily="34"/>
                <a:ea typeface="Lucida Sans Unicode" pitchFamily="2"/>
                <a:cs typeface="Tahoma" pitchFamily="2"/>
              </a:rPr>
              <a:t>Acerbi</a:t>
            </a:r>
            <a:r>
              <a:rPr lang="en-GB" sz="900" kern="0" dirty="0">
                <a:latin typeface="Arial" pitchFamily="34"/>
                <a:ea typeface="Lucida Sans Unicode" pitchFamily="2"/>
                <a:cs typeface="Tahoma" pitchFamily="2"/>
              </a:rPr>
              <a:t> et al. NIM A926(2019)16</a:t>
            </a:r>
            <a:endParaRPr lang="en-GB" sz="900" kern="0" dirty="0">
              <a:latin typeface="Arial" pitchFamily="34"/>
              <a:ea typeface="Lucida Sans Unicode" pitchFamily="2"/>
              <a:cs typeface="Tahoma" pitchFamily="2"/>
              <a:hlinkClick r:id="rId4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44008" y="5767371"/>
            <a:ext cx="158417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076056" y="5551348"/>
            <a:ext cx="720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/>
              <a:t>0.3 mm</a:t>
            </a:r>
            <a:endParaRPr lang="en-US" sz="105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020272" y="5767371"/>
            <a:ext cx="158417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52320" y="5551348"/>
            <a:ext cx="720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/>
              <a:t>2.5 mm</a:t>
            </a:r>
            <a:endParaRPr lang="en-US" sz="1050" dirty="0"/>
          </a:p>
        </p:txBody>
      </p:sp>
      <p:sp>
        <p:nvSpPr>
          <p:cNvPr id="3" name="Rectangle 2"/>
          <p:cNvSpPr/>
          <p:nvPr/>
        </p:nvSpPr>
        <p:spPr>
          <a:xfrm>
            <a:off x="269178" y="5849089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chemeClr val="accent2"/>
                </a:solidFill>
              </a:rPr>
              <a:t>FBK: </a:t>
            </a:r>
            <a:r>
              <a:rPr lang="en-US" sz="1800" dirty="0">
                <a:solidFill>
                  <a:schemeClr val="accent2"/>
                </a:solidFill>
              </a:rPr>
              <a:t>Masking of outer regions of </a:t>
            </a:r>
            <a:r>
              <a:rPr lang="sl-SI" sz="1800" dirty="0" err="1">
                <a:solidFill>
                  <a:schemeClr val="accent2"/>
                </a:solidFill>
              </a:rPr>
              <a:t>micro-cells</a:t>
            </a:r>
            <a:r>
              <a:rPr lang="en-US" sz="1800" dirty="0">
                <a:solidFill>
                  <a:schemeClr val="accent2"/>
                </a:solidFill>
              </a:rPr>
              <a:t>: Improve signal peaking and mask areas of </a:t>
            </a:r>
            <a:r>
              <a:rPr lang="sl-SI" sz="1800" dirty="0" err="1">
                <a:solidFill>
                  <a:schemeClr val="accent2"/>
                </a:solidFill>
              </a:rPr>
              <a:t>micro-cell</a:t>
            </a:r>
            <a:r>
              <a:rPr lang="en-US" sz="1800" dirty="0">
                <a:solidFill>
                  <a:schemeClr val="accent2"/>
                </a:solidFill>
              </a:rPr>
              <a:t> with worse </a:t>
            </a:r>
            <a:r>
              <a:rPr lang="sl-SI" sz="1800" dirty="0" err="1">
                <a:solidFill>
                  <a:schemeClr val="accent2"/>
                </a:solidFill>
              </a:rPr>
              <a:t>timing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C3D0A2-ADEF-4D89-B784-655502749A2D}"/>
              </a:ext>
            </a:extLst>
          </p:cNvPr>
          <p:cNvSpPr txBox="1">
            <a:spLocks/>
          </p:cNvSpPr>
          <p:nvPr/>
        </p:nvSpPr>
        <p:spPr>
          <a:xfrm>
            <a:off x="131763" y="260350"/>
            <a:ext cx="5443537" cy="48101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C1CFF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0">
                <a:latin typeface="+mn-lt"/>
              </a:rPr>
              <a:t>SiPM: timing for multi-cell signals</a:t>
            </a:r>
            <a:endParaRPr lang="sl-SI" sz="2800" b="0" dirty="0">
              <a:latin typeface="+mn-lt"/>
            </a:endParaRPr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05175"/>
            <a:ext cx="3228975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42975"/>
            <a:ext cx="315277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904BC5-FB4E-4C9C-AF6A-C206AB27F142}"/>
              </a:ext>
            </a:extLst>
          </p:cNvPr>
          <p:cNvSpPr txBox="1"/>
          <p:nvPr/>
        </p:nvSpPr>
        <p:spPr>
          <a:xfrm>
            <a:off x="7020272" y="5659438"/>
            <a:ext cx="1852613" cy="115887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 kern="0" dirty="0">
                <a:latin typeface="Arial" pitchFamily="34"/>
                <a:ea typeface="Lucida Sans Unicode" pitchFamily="2"/>
                <a:cs typeface="Tahoma" pitchFamily="2"/>
              </a:rPr>
              <a:t> F. </a:t>
            </a:r>
            <a:r>
              <a:rPr lang="en-US" sz="788" kern="0" dirty="0" err="1">
                <a:latin typeface="Arial" pitchFamily="34"/>
                <a:ea typeface="Lucida Sans Unicode" pitchFamily="2"/>
                <a:cs typeface="Tahoma" pitchFamily="2"/>
              </a:rPr>
              <a:t>Acerbi</a:t>
            </a:r>
            <a:r>
              <a:rPr lang="en-US" sz="788" kern="0" dirty="0">
                <a:latin typeface="Arial" pitchFamily="34"/>
                <a:ea typeface="Lucida Sans Unicode" pitchFamily="2"/>
                <a:cs typeface="Tahoma" pitchFamily="2"/>
              </a:rPr>
              <a:t>  et al. IEEE TNS 61(2014)2678</a:t>
            </a:r>
            <a:endParaRPr lang="en-US" sz="788" kern="0" dirty="0">
              <a:latin typeface="Arial" pitchFamily="34"/>
              <a:ea typeface="Lucida Sans Unicode" pitchFamily="2"/>
              <a:cs typeface="Tahoma" pitchFamily="2"/>
              <a:hlinkClick r:id="rId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B01D6-B215-46B7-9202-D8627BF29EA7}"/>
                  </a:ext>
                </a:extLst>
              </p:cNvPr>
              <p:cNvSpPr/>
              <p:nvPr/>
            </p:nvSpPr>
            <p:spPr>
              <a:xfrm>
                <a:off x="175477" y="1628800"/>
                <a:ext cx="5615724" cy="3253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Optical cross-talk contribution to multi-cell signals spoils timing distribution – does not scale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solidFill>
                              <a:srgbClr val="00008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00008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80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80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sl-SI" sz="1800" b="0" i="1" smtClean="0">
                                <a:solidFill>
                                  <a:srgbClr val="000080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Arial" panose="020B0604020202020204" pitchFamily="34" charset="0"/>
                              </a:rPr>
                              <m:t>1/2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:</a:t>
                </a:r>
                <a:endParaRPr lang="en-US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two components for 2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-</a:t>
                </a:r>
                <a:r>
                  <a:rPr lang="sl-SI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micro-cell</a:t>
                </a:r>
                <a:r>
                  <a:rPr lang="sl-SI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signals:</a:t>
                </a:r>
              </a:p>
              <a:p>
                <a:pPr lvl="1"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double photon events – proper scaling</a:t>
                </a:r>
              </a:p>
              <a:p>
                <a:pPr lvl="1"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single photon with cross-talk, timing somewhere between single and double </a:t>
                </a:r>
                <a:r>
                  <a:rPr lang="sl-SI" sz="1800" dirty="0" err="1">
                    <a:solidFill>
                      <a:srgbClr val="008000"/>
                    </a:solidFill>
                    <a:ea typeface="MS Gothic" panose="020B0609070205080204" pitchFamily="49" charset="-128"/>
                    <a:cs typeface="Arial" panose="020B0604020202020204" pitchFamily="34" charset="0"/>
                  </a:rPr>
                  <a:t>micro-cell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signals and resolution is worse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ratio between contributions changes with light intensity confirming optical cross-talk origin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even more components for </a:t>
                </a:r>
                <a:r>
                  <a:rPr lang="sl-SI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multi-micro-cell</a:t>
                </a:r>
                <a:r>
                  <a:rPr lang="en-US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signals</a:t>
                </a:r>
              </a:p>
              <a:p>
                <a:endParaRPr lang="en-US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B01D6-B215-46B7-9202-D8627BF29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77" y="1628800"/>
                <a:ext cx="5615724" cy="3253455"/>
              </a:xfrm>
              <a:prstGeom prst="rect">
                <a:avLst/>
              </a:prstGeom>
              <a:blipFill>
                <a:blip r:embed="rId5"/>
                <a:stretch>
                  <a:fillRect l="-977" t="-936" r="-1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D7406E3-09EF-45C7-8FD2-34EB5451E66B}"/>
              </a:ext>
            </a:extLst>
          </p:cNvPr>
          <p:cNvSpPr txBox="1">
            <a:spLocks/>
          </p:cNvSpPr>
          <p:nvPr/>
        </p:nvSpPr>
        <p:spPr>
          <a:xfrm>
            <a:off x="169863" y="182563"/>
            <a:ext cx="6502400" cy="48101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C1CFF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0">
                <a:latin typeface="+mn-lt"/>
              </a:rPr>
              <a:t>SiPM: timing test with pico-second laser</a:t>
            </a:r>
            <a:endParaRPr lang="sl-SI" sz="2800" b="0" dirty="0">
              <a:latin typeface="+mn-lt"/>
            </a:endParaRPr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173038" y="1300163"/>
            <a:ext cx="4686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sl-SI" altLang="en-US" sz="1800" dirty="0">
                <a:solidFill>
                  <a:srgbClr val="008000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 </a:t>
            </a:r>
            <a:r>
              <a:rPr lang="sl-SI" altLang="en-US" sz="1800" dirty="0" err="1">
                <a:solidFill>
                  <a:srgbClr val="008000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AdvanSiD</a:t>
            </a:r>
            <a:r>
              <a:rPr lang="sl-SI" altLang="en-US" sz="1800" dirty="0">
                <a:solidFill>
                  <a:srgbClr val="008000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 </a:t>
            </a:r>
            <a:r>
              <a:rPr lang="sl-SI" altLang="en-US" sz="1800" dirty="0" err="1">
                <a:solidFill>
                  <a:srgbClr val="008000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SiPM</a:t>
            </a:r>
            <a:r>
              <a:rPr lang="sl-SI" altLang="en-US" sz="1800" dirty="0">
                <a:solidFill>
                  <a:srgbClr val="008000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 ASD-NUV3S-P-40</a:t>
            </a:r>
          </a:p>
          <a:p>
            <a:pPr>
              <a:spcBef>
                <a:spcPct val="0"/>
              </a:spcBef>
            </a:pPr>
            <a:r>
              <a:rPr lang="sl-SI" altLang="en-US" sz="1800" dirty="0">
                <a:solidFill>
                  <a:srgbClr val="008000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OV=6V, T=-25</a:t>
            </a:r>
            <a:r>
              <a:rPr lang="sl-SI" altLang="en-US" sz="1800" baseline="30000" dirty="0">
                <a:solidFill>
                  <a:srgbClr val="008000"/>
                </a:solidFill>
                <a:ea typeface="MS Gothic" panose="020B0609070205080204" pitchFamily="49" charset="-128"/>
              </a:rPr>
              <a:t>o C</a:t>
            </a:r>
          </a:p>
          <a:p>
            <a:pPr>
              <a:spcBef>
                <a:spcPct val="0"/>
              </a:spcBef>
            </a:pPr>
            <a:r>
              <a:rPr lang="sl-SI" altLang="en-US" sz="1800" dirty="0" err="1">
                <a:solidFill>
                  <a:srgbClr val="008000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blue</a:t>
            </a:r>
            <a:r>
              <a:rPr lang="sl-SI" altLang="en-US" sz="1800" dirty="0">
                <a:solidFill>
                  <a:srgbClr val="008000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 laser </a:t>
            </a:r>
            <a:r>
              <a:rPr lang="sl-SI" altLang="en-US" sz="1800" dirty="0">
                <a:solidFill>
                  <a:srgbClr val="008000"/>
                </a:solidFill>
                <a:latin typeface="Symbol" panose="05050102010706020507" pitchFamily="18" charset="2"/>
                <a:ea typeface="MS Gothic" panose="020B0609070205080204" pitchFamily="49" charset="-128"/>
              </a:rPr>
              <a:t>l</a:t>
            </a:r>
            <a:r>
              <a:rPr lang="sl-SI" altLang="en-US" sz="1800" dirty="0">
                <a:solidFill>
                  <a:srgbClr val="008000"/>
                </a:solidFill>
                <a:ea typeface="MS Gothic" panose="020B0609070205080204" pitchFamily="49" charset="-128"/>
              </a:rPr>
              <a:t> =408nm, ~ 35ps FWHM</a:t>
            </a:r>
          </a:p>
        </p:txBody>
      </p:sp>
      <p:pic>
        <p:nvPicPr>
          <p:cNvPr id="3379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2" r="54849"/>
          <a:stretch>
            <a:fillRect/>
          </a:stretch>
        </p:blipFill>
        <p:spPr bwMode="auto">
          <a:xfrm>
            <a:off x="6273800" y="4852988"/>
            <a:ext cx="28495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4" t="-175" r="1395" b="2643"/>
          <a:stretch>
            <a:fillRect/>
          </a:stretch>
        </p:blipFill>
        <p:spPr bwMode="auto">
          <a:xfrm>
            <a:off x="6373813" y="1647825"/>
            <a:ext cx="2684462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54742"/>
          <a:stretch>
            <a:fillRect/>
          </a:stretch>
        </p:blipFill>
        <p:spPr bwMode="auto">
          <a:xfrm>
            <a:off x="169863" y="2971800"/>
            <a:ext cx="3227387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2" r="1755"/>
          <a:stretch>
            <a:fillRect/>
          </a:stretch>
        </p:blipFill>
        <p:spPr bwMode="auto">
          <a:xfrm>
            <a:off x="3370263" y="3095625"/>
            <a:ext cx="300355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4E4060-F231-4B49-B8D6-7FF475AFA1C1}"/>
              </a:ext>
            </a:extLst>
          </p:cNvPr>
          <p:cNvSpPr txBox="1"/>
          <p:nvPr/>
        </p:nvSpPr>
        <p:spPr>
          <a:xfrm>
            <a:off x="4139952" y="6227925"/>
            <a:ext cx="2173928" cy="147476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 </a:t>
            </a:r>
            <a:r>
              <a:rPr lang="sl-SI" sz="1000" kern="0" dirty="0">
                <a:latin typeface="Arial" pitchFamily="34"/>
                <a:ea typeface="Lucida Sans Unicode" pitchFamily="2"/>
                <a:cs typeface="Tahoma" pitchFamily="2"/>
              </a:rPr>
              <a:t>R</a:t>
            </a: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. </a:t>
            </a:r>
            <a:r>
              <a:rPr lang="sl-SI" sz="1000" kern="0" dirty="0">
                <a:latin typeface="Arial" pitchFamily="34"/>
                <a:ea typeface="Lucida Sans Unicode" pitchFamily="2"/>
                <a:cs typeface="Tahoma" pitchFamily="2"/>
              </a:rPr>
              <a:t>Dolenec</a:t>
            </a: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 et al. NIM A</a:t>
            </a:r>
            <a:r>
              <a:rPr lang="sl-SI" sz="1000" kern="0" dirty="0">
                <a:latin typeface="Arial" pitchFamily="34"/>
                <a:ea typeface="Lucida Sans Unicode" pitchFamily="2"/>
                <a:cs typeface="Tahoma" pitchFamily="2"/>
              </a:rPr>
              <a:t>876</a:t>
            </a: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(201</a:t>
            </a:r>
            <a:r>
              <a:rPr lang="sl-SI" sz="1000" kern="0" dirty="0">
                <a:latin typeface="Arial" pitchFamily="34"/>
                <a:ea typeface="Lucida Sans Unicode" pitchFamily="2"/>
                <a:cs typeface="Tahoma" pitchFamily="2"/>
              </a:rPr>
              <a:t>7</a:t>
            </a:r>
            <a:r>
              <a:rPr lang="en-US" sz="1000" kern="0" dirty="0">
                <a:latin typeface="Arial" pitchFamily="34"/>
                <a:ea typeface="Lucida Sans Unicode" pitchFamily="2"/>
                <a:cs typeface="Tahoma" pitchFamily="2"/>
              </a:rPr>
              <a:t>)</a:t>
            </a:r>
            <a:r>
              <a:rPr lang="sl-SI" sz="1000" kern="0" dirty="0">
                <a:latin typeface="Arial" pitchFamily="34"/>
                <a:ea typeface="Lucida Sans Unicode" pitchFamily="2"/>
                <a:cs typeface="Tahoma" pitchFamily="2"/>
              </a:rPr>
              <a:t>257</a:t>
            </a:r>
            <a:endParaRPr lang="en-US" sz="1000" kern="0" dirty="0">
              <a:latin typeface="Arial" pitchFamily="34"/>
              <a:ea typeface="Lucida Sans Unicode" pitchFamily="2"/>
              <a:cs typeface="Tahoma" pitchFamily="2"/>
              <a:hlinkClick r:id="rId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en-US"/>
              <a:t>Contents</a:t>
            </a:r>
            <a:endParaRPr lang="en-GB" altLang="en-US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304800" y="1125538"/>
            <a:ext cx="8839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2400" dirty="0" err="1"/>
              <a:t>Introduction</a:t>
            </a:r>
            <a:r>
              <a:rPr lang="sl-SI" altLang="en-US" sz="2400" dirty="0"/>
              <a:t>: </a:t>
            </a:r>
            <a:r>
              <a:rPr lang="sl-SI" altLang="en-US" sz="2400" dirty="0" err="1"/>
              <a:t>why</a:t>
            </a:r>
            <a:r>
              <a:rPr lang="sl-SI" altLang="en-US" sz="2400" dirty="0"/>
              <a:t> </a:t>
            </a:r>
            <a:r>
              <a:rPr lang="sl-SI" altLang="en-US" sz="2400" dirty="0" err="1"/>
              <a:t>and</a:t>
            </a:r>
            <a:r>
              <a:rPr lang="sl-SI" altLang="en-US" sz="2400" dirty="0"/>
              <a:t> </a:t>
            </a:r>
            <a:r>
              <a:rPr lang="sl-SI" altLang="en-US" sz="2400" dirty="0" err="1"/>
              <a:t>what</a:t>
            </a:r>
            <a:r>
              <a:rPr lang="sl-SI" altLang="en-US" sz="2400" dirty="0"/>
              <a:t> </a:t>
            </a:r>
            <a:r>
              <a:rPr lang="sl-SI" altLang="en-US" sz="2400" dirty="0" err="1"/>
              <a:t>kind</a:t>
            </a:r>
            <a:r>
              <a:rPr lang="sl-SI" altLang="en-US" sz="2400" dirty="0"/>
              <a:t> </a:t>
            </a:r>
            <a:r>
              <a:rPr lang="sl-SI" altLang="en-US" sz="2400" dirty="0" err="1"/>
              <a:t>of</a:t>
            </a:r>
            <a:r>
              <a:rPr lang="sl-SI" altLang="en-US" sz="2400" dirty="0"/>
              <a:t> </a:t>
            </a:r>
            <a:r>
              <a:rPr lang="sl-SI" altLang="en-US" sz="2400" dirty="0" err="1"/>
              <a:t>photosensor</a:t>
            </a:r>
            <a:r>
              <a:rPr lang="sl-SI" altLang="en-US" sz="2400" dirty="0"/>
              <a:t>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2400" dirty="0" err="1"/>
              <a:t>Vacuum-based</a:t>
            </a:r>
            <a:r>
              <a:rPr lang="sl-SI" altLang="en-US" sz="2400" dirty="0"/>
              <a:t> </a:t>
            </a:r>
            <a:r>
              <a:rPr lang="sl-SI" altLang="en-US" sz="2400" dirty="0" err="1"/>
              <a:t>photodetectors</a:t>
            </a:r>
            <a:endParaRPr lang="sl-SI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2400" dirty="0" err="1"/>
              <a:t>Solid</a:t>
            </a:r>
            <a:r>
              <a:rPr lang="sl-SI" altLang="en-US" sz="2400" dirty="0"/>
              <a:t> </a:t>
            </a:r>
            <a:r>
              <a:rPr lang="sl-SI" altLang="en-US" sz="2400" dirty="0" err="1"/>
              <a:t>state</a:t>
            </a:r>
            <a:r>
              <a:rPr lang="sl-SI" altLang="en-US" sz="2400" dirty="0"/>
              <a:t> </a:t>
            </a:r>
            <a:r>
              <a:rPr lang="sl-SI" altLang="en-US" sz="2400" dirty="0" err="1"/>
              <a:t>low</a:t>
            </a:r>
            <a:r>
              <a:rPr lang="sl-SI" altLang="en-US" sz="2400" dirty="0"/>
              <a:t> </a:t>
            </a:r>
            <a:r>
              <a:rPr lang="sl-SI" altLang="en-US" sz="2400" dirty="0" err="1"/>
              <a:t>light</a:t>
            </a:r>
            <a:r>
              <a:rPr lang="sl-SI" altLang="en-US" sz="2400" dirty="0"/>
              <a:t> </a:t>
            </a:r>
            <a:r>
              <a:rPr lang="sl-SI" altLang="en-US" sz="2400" dirty="0" err="1"/>
              <a:t>level</a:t>
            </a:r>
            <a:r>
              <a:rPr lang="sl-SI" altLang="en-US" sz="2400" dirty="0"/>
              <a:t> </a:t>
            </a:r>
            <a:r>
              <a:rPr lang="sl-SI" altLang="en-US" sz="2400" dirty="0" err="1"/>
              <a:t>photosensors</a:t>
            </a:r>
            <a:endParaRPr lang="sl-SI" altLang="en-US" sz="2400" dirty="0"/>
          </a:p>
          <a:p>
            <a:pPr eaLnBrk="1" hangingPunct="1">
              <a:spcBef>
                <a:spcPct val="50000"/>
              </a:spcBef>
              <a:buNone/>
            </a:pPr>
            <a:r>
              <a:rPr lang="sl-SI" altLang="en-US" sz="2400" dirty="0"/>
              <a:t>Gas-</a:t>
            </a:r>
            <a:r>
              <a:rPr lang="sl-SI" altLang="en-US" sz="2400" dirty="0" err="1"/>
              <a:t>based</a:t>
            </a:r>
            <a:r>
              <a:rPr lang="sl-SI" altLang="en-US" sz="2400" dirty="0"/>
              <a:t> </a:t>
            </a:r>
            <a:r>
              <a:rPr lang="sl-SI" altLang="en-US" sz="2400" dirty="0" err="1"/>
              <a:t>photodetectors</a:t>
            </a:r>
            <a:endParaRPr lang="sl-SI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2400" dirty="0" err="1"/>
              <a:t>Summary</a:t>
            </a:r>
            <a:r>
              <a:rPr lang="sl-SI" altLang="en-US" sz="2400" dirty="0"/>
              <a:t> </a:t>
            </a:r>
            <a:r>
              <a:rPr lang="sl-SI" altLang="en-US" sz="2400" dirty="0" err="1"/>
              <a:t>and</a:t>
            </a:r>
            <a:r>
              <a:rPr lang="sl-SI" altLang="en-US" sz="2400" dirty="0"/>
              <a:t> </a:t>
            </a:r>
            <a:r>
              <a:rPr lang="sl-SI" altLang="en-US" sz="2400" dirty="0" err="1"/>
              <a:t>outlook</a:t>
            </a:r>
            <a:endParaRPr lang="sl-SI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2400" dirty="0"/>
              <a:t>  </a:t>
            </a:r>
            <a:endParaRPr lang="en-GB" altLang="en-US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908" y="257511"/>
            <a:ext cx="7637780" cy="355867"/>
          </a:xfrm>
          <a:prstGeom prst="rect">
            <a:avLst/>
          </a:prstGeom>
        </p:spPr>
        <p:txBody>
          <a:bodyPr vert="horz" wrap="square" lIns="0" tIns="603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 marR="2540">
              <a:lnSpc>
                <a:spcPts val="2280"/>
              </a:lnSpc>
              <a:spcBef>
                <a:spcPts val="475"/>
              </a:spcBef>
            </a:pPr>
            <a:r>
              <a:rPr dirty="0"/>
              <a:t>Reduction of </a:t>
            </a:r>
            <a:r>
              <a:rPr spc="-3" dirty="0"/>
              <a:t>optical</a:t>
            </a:r>
            <a:r>
              <a:rPr spc="-33" dirty="0"/>
              <a:t> </a:t>
            </a:r>
            <a:r>
              <a:rPr dirty="0"/>
              <a:t>crosstalk</a:t>
            </a:r>
            <a:endParaRPr dirty="0">
              <a:solidFill>
                <a:srgbClr val="1166B3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2215" y="4880483"/>
            <a:ext cx="533400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sz="1000" dirty="0">
                <a:solidFill>
                  <a:srgbClr val="FF0000"/>
                </a:solidFill>
                <a:latin typeface="Arial"/>
                <a:cs typeface="Arial"/>
              </a:rPr>
              <a:t>~ few</a:t>
            </a:r>
            <a:r>
              <a:rPr sz="10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0000"/>
                </a:solidFill>
                <a:latin typeface="Arial"/>
                <a:cs typeface="Arial"/>
              </a:rPr>
              <a:t>µm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4396740"/>
            <a:ext cx="2896553" cy="300355"/>
          </a:xfrm>
          <a:custGeom>
            <a:avLst/>
            <a:gdLst/>
            <a:ahLst/>
            <a:cxnLst/>
            <a:rect l="l" t="t" r="r" b="b"/>
            <a:pathLst>
              <a:path w="5793105" h="600709">
                <a:moveTo>
                  <a:pt x="0" y="600456"/>
                </a:moveTo>
                <a:lnTo>
                  <a:pt x="5792724" y="600456"/>
                </a:lnTo>
                <a:lnTo>
                  <a:pt x="5792724" y="0"/>
                </a:lnTo>
                <a:lnTo>
                  <a:pt x="0" y="0"/>
                </a:lnTo>
                <a:lnTo>
                  <a:pt x="0" y="600456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3408426" y="3680460"/>
            <a:ext cx="403860" cy="716280"/>
          </a:xfrm>
          <a:custGeom>
            <a:avLst/>
            <a:gdLst/>
            <a:ahLst/>
            <a:cxnLst/>
            <a:rect l="l" t="t" r="r" b="b"/>
            <a:pathLst>
              <a:path w="807720" h="1432559">
                <a:moveTo>
                  <a:pt x="0" y="1432559"/>
                </a:moveTo>
                <a:lnTo>
                  <a:pt x="807720" y="1432559"/>
                </a:lnTo>
                <a:lnTo>
                  <a:pt x="807720" y="0"/>
                </a:lnTo>
                <a:lnTo>
                  <a:pt x="0" y="0"/>
                </a:lnTo>
                <a:lnTo>
                  <a:pt x="0" y="143255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1499616" y="3680460"/>
            <a:ext cx="1692593" cy="716280"/>
          </a:xfrm>
          <a:custGeom>
            <a:avLst/>
            <a:gdLst/>
            <a:ahLst/>
            <a:cxnLst/>
            <a:rect l="l" t="t" r="r" b="b"/>
            <a:pathLst>
              <a:path w="3385185" h="1432559">
                <a:moveTo>
                  <a:pt x="0" y="1432559"/>
                </a:moveTo>
                <a:lnTo>
                  <a:pt x="3384804" y="1432559"/>
                </a:lnTo>
                <a:lnTo>
                  <a:pt x="3384804" y="0"/>
                </a:lnTo>
                <a:lnTo>
                  <a:pt x="0" y="0"/>
                </a:lnTo>
                <a:lnTo>
                  <a:pt x="0" y="143255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/>
          <p:cNvSpPr/>
          <p:nvPr/>
        </p:nvSpPr>
        <p:spPr>
          <a:xfrm>
            <a:off x="915924" y="3680460"/>
            <a:ext cx="367348" cy="716280"/>
          </a:xfrm>
          <a:custGeom>
            <a:avLst/>
            <a:gdLst/>
            <a:ahLst/>
            <a:cxnLst/>
            <a:rect l="l" t="t" r="r" b="b"/>
            <a:pathLst>
              <a:path w="734694" h="1432559">
                <a:moveTo>
                  <a:pt x="0" y="1432559"/>
                </a:moveTo>
                <a:lnTo>
                  <a:pt x="734568" y="1432559"/>
                </a:lnTo>
                <a:lnTo>
                  <a:pt x="734568" y="0"/>
                </a:lnTo>
                <a:lnTo>
                  <a:pt x="0" y="0"/>
                </a:lnTo>
                <a:lnTo>
                  <a:pt x="0" y="143255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912876" y="3526536"/>
            <a:ext cx="2904808" cy="153988"/>
          </a:xfrm>
          <a:custGeom>
            <a:avLst/>
            <a:gdLst/>
            <a:ahLst/>
            <a:cxnLst/>
            <a:rect l="l" t="t" r="r" b="b"/>
            <a:pathLst>
              <a:path w="5809615" h="307975">
                <a:moveTo>
                  <a:pt x="0" y="307848"/>
                </a:moveTo>
                <a:lnTo>
                  <a:pt x="5809488" y="307848"/>
                </a:lnTo>
                <a:lnTo>
                  <a:pt x="5809488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77923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object 9"/>
          <p:cNvSpPr/>
          <p:nvPr/>
        </p:nvSpPr>
        <p:spPr>
          <a:xfrm>
            <a:off x="1574292" y="3733038"/>
            <a:ext cx="1538605" cy="272098"/>
          </a:xfrm>
          <a:custGeom>
            <a:avLst/>
            <a:gdLst/>
            <a:ahLst/>
            <a:cxnLst/>
            <a:rect l="l" t="t" r="r" b="b"/>
            <a:pathLst>
              <a:path w="3077210" h="544195">
                <a:moveTo>
                  <a:pt x="0" y="544068"/>
                </a:moveTo>
                <a:lnTo>
                  <a:pt x="3076956" y="544068"/>
                </a:lnTo>
                <a:lnTo>
                  <a:pt x="3076956" y="0"/>
                </a:lnTo>
                <a:lnTo>
                  <a:pt x="0" y="0"/>
                </a:lnTo>
                <a:lnTo>
                  <a:pt x="0" y="544068"/>
                </a:lnTo>
                <a:close/>
              </a:path>
            </a:pathLst>
          </a:custGeom>
          <a:solidFill>
            <a:srgbClr val="375F9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 txBox="1"/>
          <p:nvPr/>
        </p:nvSpPr>
        <p:spPr>
          <a:xfrm>
            <a:off x="1569720" y="3756406"/>
            <a:ext cx="1543050" cy="160621"/>
          </a:xfrm>
          <a:prstGeom prst="rect">
            <a:avLst/>
          </a:prstGeom>
        </p:spPr>
        <p:txBody>
          <a:bodyPr vert="horz" wrap="square" lIns="0" tIns="6668" rIns="0" bIns="0" rtlCol="0">
            <a:spAutoFit/>
          </a:bodyPr>
          <a:lstStyle/>
          <a:p>
            <a:pPr marL="310198">
              <a:spcBef>
                <a:spcPts val="53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High-field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region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2246" y="3733038"/>
            <a:ext cx="317183" cy="272098"/>
          </a:xfrm>
          <a:custGeom>
            <a:avLst/>
            <a:gdLst/>
            <a:ahLst/>
            <a:cxnLst/>
            <a:rect l="l" t="t" r="r" b="b"/>
            <a:pathLst>
              <a:path w="634365" h="544195">
                <a:moveTo>
                  <a:pt x="0" y="544068"/>
                </a:moveTo>
                <a:lnTo>
                  <a:pt x="633983" y="544068"/>
                </a:lnTo>
                <a:lnTo>
                  <a:pt x="633983" y="0"/>
                </a:lnTo>
                <a:lnTo>
                  <a:pt x="0" y="0"/>
                </a:lnTo>
                <a:lnTo>
                  <a:pt x="0" y="544068"/>
                </a:lnTo>
                <a:close/>
              </a:path>
            </a:pathLst>
          </a:custGeom>
          <a:solidFill>
            <a:srgbClr val="375F9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/>
          <p:nvPr/>
        </p:nvSpPr>
        <p:spPr>
          <a:xfrm>
            <a:off x="919734" y="3678174"/>
            <a:ext cx="317183" cy="326390"/>
          </a:xfrm>
          <a:custGeom>
            <a:avLst/>
            <a:gdLst/>
            <a:ahLst/>
            <a:cxnLst/>
            <a:rect l="l" t="t" r="r" b="b"/>
            <a:pathLst>
              <a:path w="634364" h="652779">
                <a:moveTo>
                  <a:pt x="0" y="652272"/>
                </a:moveTo>
                <a:lnTo>
                  <a:pt x="633983" y="652272"/>
                </a:lnTo>
                <a:lnTo>
                  <a:pt x="633983" y="0"/>
                </a:lnTo>
                <a:lnTo>
                  <a:pt x="0" y="0"/>
                </a:lnTo>
                <a:lnTo>
                  <a:pt x="0" y="652272"/>
                </a:lnTo>
                <a:close/>
              </a:path>
            </a:pathLst>
          </a:custGeom>
          <a:solidFill>
            <a:srgbClr val="375F9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/>
          <p:cNvSpPr/>
          <p:nvPr/>
        </p:nvSpPr>
        <p:spPr>
          <a:xfrm>
            <a:off x="3192018" y="3673602"/>
            <a:ext cx="216535" cy="901700"/>
          </a:xfrm>
          <a:custGeom>
            <a:avLst/>
            <a:gdLst/>
            <a:ahLst/>
            <a:cxnLst/>
            <a:rect l="l" t="t" r="r" b="b"/>
            <a:pathLst>
              <a:path w="433070" h="1803400">
                <a:moveTo>
                  <a:pt x="0" y="1802892"/>
                </a:moveTo>
                <a:lnTo>
                  <a:pt x="432815" y="1802892"/>
                </a:lnTo>
                <a:lnTo>
                  <a:pt x="432815" y="0"/>
                </a:lnTo>
                <a:lnTo>
                  <a:pt x="0" y="0"/>
                </a:lnTo>
                <a:lnTo>
                  <a:pt x="0" y="1802892"/>
                </a:lnTo>
                <a:close/>
              </a:path>
            </a:pathLst>
          </a:custGeom>
          <a:solidFill>
            <a:srgbClr val="93895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14"/>
          <p:cNvSpPr/>
          <p:nvPr/>
        </p:nvSpPr>
        <p:spPr>
          <a:xfrm>
            <a:off x="1283208" y="3668268"/>
            <a:ext cx="216535" cy="902335"/>
          </a:xfrm>
          <a:custGeom>
            <a:avLst/>
            <a:gdLst/>
            <a:ahLst/>
            <a:cxnLst/>
            <a:rect l="l" t="t" r="r" b="b"/>
            <a:pathLst>
              <a:path w="433069" h="1804670">
                <a:moveTo>
                  <a:pt x="0" y="1804416"/>
                </a:moveTo>
                <a:lnTo>
                  <a:pt x="432816" y="1804416"/>
                </a:lnTo>
                <a:lnTo>
                  <a:pt x="432816" y="0"/>
                </a:lnTo>
                <a:lnTo>
                  <a:pt x="0" y="0"/>
                </a:lnTo>
                <a:lnTo>
                  <a:pt x="0" y="1804416"/>
                </a:lnTo>
                <a:close/>
              </a:path>
            </a:pathLst>
          </a:custGeom>
          <a:solidFill>
            <a:srgbClr val="93895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15"/>
          <p:cNvSpPr/>
          <p:nvPr/>
        </p:nvSpPr>
        <p:spPr>
          <a:xfrm>
            <a:off x="1636014" y="3531108"/>
            <a:ext cx="135890" cy="146368"/>
          </a:xfrm>
          <a:custGeom>
            <a:avLst/>
            <a:gdLst/>
            <a:ahLst/>
            <a:cxnLst/>
            <a:rect l="l" t="t" r="r" b="b"/>
            <a:pathLst>
              <a:path w="271779" h="292735">
                <a:moveTo>
                  <a:pt x="0" y="292608"/>
                </a:moveTo>
                <a:lnTo>
                  <a:pt x="271272" y="292608"/>
                </a:lnTo>
                <a:lnTo>
                  <a:pt x="271272" y="0"/>
                </a:lnTo>
                <a:lnTo>
                  <a:pt x="0" y="0"/>
                </a:lnTo>
                <a:lnTo>
                  <a:pt x="0" y="292608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6" name="object 16"/>
          <p:cNvSpPr/>
          <p:nvPr/>
        </p:nvSpPr>
        <p:spPr>
          <a:xfrm>
            <a:off x="1392174" y="3410712"/>
            <a:ext cx="373380" cy="123508"/>
          </a:xfrm>
          <a:custGeom>
            <a:avLst/>
            <a:gdLst/>
            <a:ahLst/>
            <a:cxnLst/>
            <a:rect l="l" t="t" r="r" b="b"/>
            <a:pathLst>
              <a:path w="746760" h="247014">
                <a:moveTo>
                  <a:pt x="0" y="246887"/>
                </a:moveTo>
                <a:lnTo>
                  <a:pt x="746760" y="246887"/>
                </a:lnTo>
                <a:lnTo>
                  <a:pt x="746760" y="0"/>
                </a:lnTo>
                <a:lnTo>
                  <a:pt x="0" y="0"/>
                </a:lnTo>
                <a:lnTo>
                  <a:pt x="0" y="246887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object 17"/>
          <p:cNvSpPr/>
          <p:nvPr/>
        </p:nvSpPr>
        <p:spPr>
          <a:xfrm>
            <a:off x="1234440" y="3297174"/>
            <a:ext cx="373380" cy="123508"/>
          </a:xfrm>
          <a:custGeom>
            <a:avLst/>
            <a:gdLst/>
            <a:ahLst/>
            <a:cxnLst/>
            <a:rect l="l" t="t" r="r" b="b"/>
            <a:pathLst>
              <a:path w="746760" h="247014">
                <a:moveTo>
                  <a:pt x="0" y="246887"/>
                </a:moveTo>
                <a:lnTo>
                  <a:pt x="746759" y="246887"/>
                </a:lnTo>
                <a:lnTo>
                  <a:pt x="746759" y="0"/>
                </a:lnTo>
                <a:lnTo>
                  <a:pt x="0" y="0"/>
                </a:lnTo>
                <a:lnTo>
                  <a:pt x="0" y="246887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object 18"/>
          <p:cNvSpPr/>
          <p:nvPr/>
        </p:nvSpPr>
        <p:spPr>
          <a:xfrm>
            <a:off x="1232916" y="3397758"/>
            <a:ext cx="163830" cy="128905"/>
          </a:xfrm>
          <a:custGeom>
            <a:avLst/>
            <a:gdLst/>
            <a:ahLst/>
            <a:cxnLst/>
            <a:rect l="l" t="t" r="r" b="b"/>
            <a:pathLst>
              <a:path w="327660" h="257810">
                <a:moveTo>
                  <a:pt x="0" y="257555"/>
                </a:moveTo>
                <a:lnTo>
                  <a:pt x="327660" y="257555"/>
                </a:lnTo>
                <a:lnTo>
                  <a:pt x="327660" y="0"/>
                </a:lnTo>
                <a:lnTo>
                  <a:pt x="0" y="0"/>
                </a:lnTo>
                <a:lnTo>
                  <a:pt x="0" y="257555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object 19"/>
          <p:cNvSpPr txBox="1"/>
          <p:nvPr/>
        </p:nvSpPr>
        <p:spPr>
          <a:xfrm>
            <a:off x="1794891" y="3174873"/>
            <a:ext cx="443865" cy="222177"/>
          </a:xfrm>
          <a:prstGeom prst="rect">
            <a:avLst/>
          </a:prstGeom>
        </p:spPr>
        <p:txBody>
          <a:bodyPr vert="horz" wrap="square" lIns="0" tIns="6668" rIns="0" bIns="0" rtlCol="0">
            <a:spAutoFit/>
          </a:bodyPr>
          <a:lstStyle/>
          <a:p>
            <a:pPr marL="6350" marR="2540">
              <a:spcBef>
                <a:spcPts val="53"/>
              </a:spcBef>
            </a:pPr>
            <a:r>
              <a:rPr sz="700" dirty="0">
                <a:latin typeface="Arial"/>
                <a:cs typeface="Arial"/>
              </a:rPr>
              <a:t>Quenching  resistor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6265" y="2914523"/>
            <a:ext cx="260667" cy="129203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>
              <a:spcBef>
                <a:spcPts val="48"/>
              </a:spcBef>
            </a:pPr>
            <a:r>
              <a:rPr sz="800" spc="-3" dirty="0">
                <a:latin typeface="Arial"/>
                <a:cs typeface="Arial"/>
              </a:rPr>
              <a:t>Metal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6265" y="3036443"/>
            <a:ext cx="576898" cy="129203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>
              <a:spcBef>
                <a:spcPts val="48"/>
              </a:spcBef>
            </a:pPr>
            <a:r>
              <a:rPr sz="800" spc="-3" dirty="0">
                <a:latin typeface="Arial"/>
                <a:cs typeface="Arial"/>
              </a:rPr>
              <a:t>Connections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38478" y="3672078"/>
            <a:ext cx="50387" cy="1162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object 23"/>
          <p:cNvSpPr/>
          <p:nvPr/>
        </p:nvSpPr>
        <p:spPr>
          <a:xfrm>
            <a:off x="1564767" y="3683127"/>
            <a:ext cx="0" cy="1116965"/>
          </a:xfrm>
          <a:custGeom>
            <a:avLst/>
            <a:gdLst/>
            <a:ahLst/>
            <a:cxnLst/>
            <a:rect l="l" t="t" r="r" b="b"/>
            <a:pathLst>
              <a:path h="2233929">
                <a:moveTo>
                  <a:pt x="0" y="0"/>
                </a:moveTo>
                <a:lnTo>
                  <a:pt x="0" y="2233930"/>
                </a:lnTo>
              </a:path>
            </a:pathLst>
          </a:custGeom>
          <a:ln w="19812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object 24"/>
          <p:cNvSpPr/>
          <p:nvPr/>
        </p:nvSpPr>
        <p:spPr>
          <a:xfrm>
            <a:off x="1301496" y="4796815"/>
            <a:ext cx="351269" cy="1226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5" name="object 25"/>
          <p:cNvSpPr/>
          <p:nvPr/>
        </p:nvSpPr>
        <p:spPr>
          <a:xfrm>
            <a:off x="1363535" y="4827651"/>
            <a:ext cx="229553" cy="44133"/>
          </a:xfrm>
          <a:custGeom>
            <a:avLst/>
            <a:gdLst/>
            <a:ahLst/>
            <a:cxnLst/>
            <a:rect l="l" t="t" r="r" b="b"/>
            <a:pathLst>
              <a:path w="459105" h="88265">
                <a:moveTo>
                  <a:pt x="68706" y="1778"/>
                </a:moveTo>
                <a:lnTo>
                  <a:pt x="0" y="45085"/>
                </a:lnTo>
                <a:lnTo>
                  <a:pt x="64516" y="84962"/>
                </a:lnTo>
                <a:lnTo>
                  <a:pt x="69215" y="87756"/>
                </a:lnTo>
                <a:lnTo>
                  <a:pt x="75311" y="86360"/>
                </a:lnTo>
                <a:lnTo>
                  <a:pt x="78105" y="81661"/>
                </a:lnTo>
                <a:lnTo>
                  <a:pt x="81026" y="77089"/>
                </a:lnTo>
                <a:lnTo>
                  <a:pt x="79629" y="70993"/>
                </a:lnTo>
                <a:lnTo>
                  <a:pt x="53765" y="54991"/>
                </a:lnTo>
                <a:lnTo>
                  <a:pt x="18796" y="54991"/>
                </a:lnTo>
                <a:lnTo>
                  <a:pt x="18668" y="35179"/>
                </a:lnTo>
                <a:lnTo>
                  <a:pt x="53139" y="34991"/>
                </a:lnTo>
                <a:lnTo>
                  <a:pt x="79248" y="18415"/>
                </a:lnTo>
                <a:lnTo>
                  <a:pt x="80645" y="12318"/>
                </a:lnTo>
                <a:lnTo>
                  <a:pt x="77724" y="7747"/>
                </a:lnTo>
                <a:lnTo>
                  <a:pt x="74803" y="3048"/>
                </a:lnTo>
                <a:lnTo>
                  <a:pt x="68706" y="1778"/>
                </a:lnTo>
                <a:close/>
              </a:path>
              <a:path w="459105" h="88265">
                <a:moveTo>
                  <a:pt x="442979" y="32893"/>
                </a:moveTo>
                <a:lnTo>
                  <a:pt x="440055" y="32893"/>
                </a:lnTo>
                <a:lnTo>
                  <a:pt x="440181" y="52705"/>
                </a:lnTo>
                <a:lnTo>
                  <a:pt x="405594" y="52892"/>
                </a:lnTo>
                <a:lnTo>
                  <a:pt x="379603" y="69342"/>
                </a:lnTo>
                <a:lnTo>
                  <a:pt x="378206" y="75437"/>
                </a:lnTo>
                <a:lnTo>
                  <a:pt x="381127" y="80137"/>
                </a:lnTo>
                <a:lnTo>
                  <a:pt x="384048" y="84709"/>
                </a:lnTo>
                <a:lnTo>
                  <a:pt x="390144" y="86106"/>
                </a:lnTo>
                <a:lnTo>
                  <a:pt x="394843" y="83185"/>
                </a:lnTo>
                <a:lnTo>
                  <a:pt x="458851" y="42672"/>
                </a:lnTo>
                <a:lnTo>
                  <a:pt x="442979" y="32893"/>
                </a:lnTo>
                <a:close/>
              </a:path>
              <a:path w="459105" h="88265">
                <a:moveTo>
                  <a:pt x="53139" y="34991"/>
                </a:moveTo>
                <a:lnTo>
                  <a:pt x="18668" y="35179"/>
                </a:lnTo>
                <a:lnTo>
                  <a:pt x="18796" y="54991"/>
                </a:lnTo>
                <a:lnTo>
                  <a:pt x="53462" y="54802"/>
                </a:lnTo>
                <a:lnTo>
                  <a:pt x="51302" y="53467"/>
                </a:lnTo>
                <a:lnTo>
                  <a:pt x="24003" y="53467"/>
                </a:lnTo>
                <a:lnTo>
                  <a:pt x="24003" y="36575"/>
                </a:lnTo>
                <a:lnTo>
                  <a:pt x="50641" y="36575"/>
                </a:lnTo>
                <a:lnTo>
                  <a:pt x="53139" y="34991"/>
                </a:lnTo>
                <a:close/>
              </a:path>
              <a:path w="459105" h="88265">
                <a:moveTo>
                  <a:pt x="53462" y="54802"/>
                </a:moveTo>
                <a:lnTo>
                  <a:pt x="18796" y="54991"/>
                </a:lnTo>
                <a:lnTo>
                  <a:pt x="53765" y="54991"/>
                </a:lnTo>
                <a:lnTo>
                  <a:pt x="53462" y="54802"/>
                </a:lnTo>
                <a:close/>
              </a:path>
              <a:path w="459105" h="88265">
                <a:moveTo>
                  <a:pt x="405633" y="33079"/>
                </a:moveTo>
                <a:lnTo>
                  <a:pt x="53139" y="34991"/>
                </a:lnTo>
                <a:lnTo>
                  <a:pt x="37485" y="44917"/>
                </a:lnTo>
                <a:lnTo>
                  <a:pt x="53462" y="54802"/>
                </a:lnTo>
                <a:lnTo>
                  <a:pt x="405594" y="52892"/>
                </a:lnTo>
                <a:lnTo>
                  <a:pt x="421483" y="42857"/>
                </a:lnTo>
                <a:lnTo>
                  <a:pt x="405633" y="33079"/>
                </a:lnTo>
                <a:close/>
              </a:path>
              <a:path w="459105" h="88265">
                <a:moveTo>
                  <a:pt x="24003" y="36575"/>
                </a:moveTo>
                <a:lnTo>
                  <a:pt x="24003" y="53467"/>
                </a:lnTo>
                <a:lnTo>
                  <a:pt x="37485" y="44917"/>
                </a:lnTo>
                <a:lnTo>
                  <a:pt x="24003" y="36575"/>
                </a:lnTo>
                <a:close/>
              </a:path>
              <a:path w="459105" h="88265">
                <a:moveTo>
                  <a:pt x="37485" y="44917"/>
                </a:moveTo>
                <a:lnTo>
                  <a:pt x="24003" y="53467"/>
                </a:lnTo>
                <a:lnTo>
                  <a:pt x="51302" y="53467"/>
                </a:lnTo>
                <a:lnTo>
                  <a:pt x="37485" y="44917"/>
                </a:lnTo>
                <a:close/>
              </a:path>
              <a:path w="459105" h="88265">
                <a:moveTo>
                  <a:pt x="421483" y="42857"/>
                </a:moveTo>
                <a:lnTo>
                  <a:pt x="405594" y="52892"/>
                </a:lnTo>
                <a:lnTo>
                  <a:pt x="440181" y="52705"/>
                </a:lnTo>
                <a:lnTo>
                  <a:pt x="440172" y="51181"/>
                </a:lnTo>
                <a:lnTo>
                  <a:pt x="434975" y="51181"/>
                </a:lnTo>
                <a:lnTo>
                  <a:pt x="421483" y="42857"/>
                </a:lnTo>
                <a:close/>
              </a:path>
              <a:path w="459105" h="88265">
                <a:moveTo>
                  <a:pt x="434848" y="34417"/>
                </a:moveTo>
                <a:lnTo>
                  <a:pt x="421483" y="42857"/>
                </a:lnTo>
                <a:lnTo>
                  <a:pt x="434975" y="51181"/>
                </a:lnTo>
                <a:lnTo>
                  <a:pt x="434848" y="34417"/>
                </a:lnTo>
                <a:close/>
              </a:path>
              <a:path w="459105" h="88265">
                <a:moveTo>
                  <a:pt x="440064" y="34417"/>
                </a:moveTo>
                <a:lnTo>
                  <a:pt x="434848" y="34417"/>
                </a:lnTo>
                <a:lnTo>
                  <a:pt x="434975" y="51181"/>
                </a:lnTo>
                <a:lnTo>
                  <a:pt x="440172" y="51181"/>
                </a:lnTo>
                <a:lnTo>
                  <a:pt x="440064" y="34417"/>
                </a:lnTo>
                <a:close/>
              </a:path>
              <a:path w="459105" h="88265">
                <a:moveTo>
                  <a:pt x="50641" y="36575"/>
                </a:moveTo>
                <a:lnTo>
                  <a:pt x="24003" y="36575"/>
                </a:lnTo>
                <a:lnTo>
                  <a:pt x="37485" y="44917"/>
                </a:lnTo>
                <a:lnTo>
                  <a:pt x="50641" y="36575"/>
                </a:lnTo>
                <a:close/>
              </a:path>
              <a:path w="459105" h="88265">
                <a:moveTo>
                  <a:pt x="440055" y="32893"/>
                </a:moveTo>
                <a:lnTo>
                  <a:pt x="405633" y="33079"/>
                </a:lnTo>
                <a:lnTo>
                  <a:pt x="421483" y="42857"/>
                </a:lnTo>
                <a:lnTo>
                  <a:pt x="434848" y="34417"/>
                </a:lnTo>
                <a:lnTo>
                  <a:pt x="440064" y="34417"/>
                </a:lnTo>
                <a:lnTo>
                  <a:pt x="440055" y="32893"/>
                </a:lnTo>
                <a:close/>
              </a:path>
              <a:path w="459105" h="88265">
                <a:moveTo>
                  <a:pt x="389763" y="0"/>
                </a:moveTo>
                <a:lnTo>
                  <a:pt x="383667" y="1397"/>
                </a:lnTo>
                <a:lnTo>
                  <a:pt x="377825" y="10795"/>
                </a:lnTo>
                <a:lnTo>
                  <a:pt x="379349" y="16891"/>
                </a:lnTo>
                <a:lnTo>
                  <a:pt x="405633" y="33079"/>
                </a:lnTo>
                <a:lnTo>
                  <a:pt x="442979" y="32893"/>
                </a:lnTo>
                <a:lnTo>
                  <a:pt x="394335" y="2921"/>
                </a:lnTo>
                <a:lnTo>
                  <a:pt x="38976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object 26"/>
          <p:cNvSpPr txBox="1"/>
          <p:nvPr/>
        </p:nvSpPr>
        <p:spPr>
          <a:xfrm>
            <a:off x="496265" y="1136617"/>
            <a:ext cx="7967663" cy="193514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>
              <a:spcBef>
                <a:spcPts val="50"/>
              </a:spcBef>
            </a:pP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Starting from the </a:t>
            </a:r>
            <a:r>
              <a:rPr sz="1800" spc="-15" dirty="0">
                <a:solidFill>
                  <a:schemeClr val="accent2"/>
                </a:solidFill>
                <a:latin typeface="+mn-lt"/>
                <a:cs typeface="Arial"/>
              </a:rPr>
              <a:t>NUV-HD </a:t>
            </a:r>
            <a:r>
              <a:rPr sz="1800" spc="-10" dirty="0">
                <a:solidFill>
                  <a:schemeClr val="accent2"/>
                </a:solidFill>
                <a:latin typeface="+mn-lt"/>
                <a:cs typeface="Arial"/>
              </a:rPr>
              <a:t>technology,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FBK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and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Broadcom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jointly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developed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the </a:t>
            </a:r>
            <a:r>
              <a:rPr sz="1800" spc="-10" dirty="0">
                <a:solidFill>
                  <a:schemeClr val="accent2"/>
                </a:solidFill>
                <a:latin typeface="+mn-lt"/>
                <a:cs typeface="Arial"/>
              </a:rPr>
              <a:t>NUV-HD-MT technology, 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adding metal-filled </a:t>
            </a:r>
            <a:r>
              <a:rPr lang="sl-SI" sz="1800" spc="-3" dirty="0" err="1">
                <a:solidFill>
                  <a:schemeClr val="accent2"/>
                </a:solidFill>
                <a:latin typeface="+mn-lt"/>
                <a:cs typeface="Arial"/>
              </a:rPr>
              <a:t>deep</a:t>
            </a:r>
            <a:r>
              <a:rPr lang="sl-SI" sz="1800" spc="-3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lang="sl-SI" sz="1800" spc="-3" dirty="0" err="1">
                <a:solidFill>
                  <a:schemeClr val="accent2"/>
                </a:solidFill>
                <a:latin typeface="+mn-lt"/>
                <a:cs typeface="Arial"/>
              </a:rPr>
              <a:t>trench</a:t>
            </a:r>
            <a:r>
              <a:rPr lang="sl-SI" sz="1800" spc="-3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lang="sl-SI" sz="1800" spc="-3" dirty="0" err="1">
                <a:solidFill>
                  <a:schemeClr val="accent2"/>
                </a:solidFill>
                <a:latin typeface="+mn-lt"/>
                <a:cs typeface="Arial"/>
              </a:rPr>
              <a:t>isolation</a:t>
            </a:r>
            <a:r>
              <a:rPr lang="sl-SI" sz="1800" spc="-3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to strongly suppress optical</a:t>
            </a:r>
            <a:r>
              <a:rPr sz="1800" spc="-20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crosstalk.</a:t>
            </a:r>
          </a:p>
          <a:p>
            <a:pPr marL="6350">
              <a:spcBef>
                <a:spcPts val="603"/>
              </a:spcBef>
            </a:pP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Other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changes: low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electric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field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variant,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layout optimized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for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 timing.</a:t>
            </a:r>
            <a:endParaRPr lang="sl-SI" sz="1800" spc="-3" dirty="0">
              <a:solidFill>
                <a:schemeClr val="accent2"/>
              </a:solidFill>
              <a:latin typeface="+mn-lt"/>
              <a:cs typeface="Arial"/>
            </a:endParaRPr>
          </a:p>
          <a:p>
            <a:pPr marL="1338898">
              <a:spcBef>
                <a:spcPts val="1065"/>
              </a:spcBef>
            </a:pPr>
            <a:endParaRPr lang="sl-SI" sz="1800" dirty="0">
              <a:latin typeface="Arial"/>
              <a:cs typeface="Arial"/>
            </a:endParaRPr>
          </a:p>
          <a:p>
            <a:pPr marL="1338898">
              <a:spcBef>
                <a:spcPts val="1065"/>
              </a:spcBef>
            </a:pP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Microcell (SPAD) of</a:t>
            </a:r>
            <a:r>
              <a:rPr sz="1200" spc="-2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3" dirty="0">
                <a:solidFill>
                  <a:srgbClr val="FF0000"/>
                </a:solidFill>
                <a:latin typeface="Arial"/>
                <a:cs typeface="Arial"/>
              </a:rPr>
              <a:t>SiPM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385989" y="3029585"/>
            <a:ext cx="1908226" cy="863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8" name="object 28"/>
          <p:cNvSpPr/>
          <p:nvPr/>
        </p:nvSpPr>
        <p:spPr>
          <a:xfrm>
            <a:off x="1397127" y="3035046"/>
            <a:ext cx="1888490" cy="58103"/>
          </a:xfrm>
          <a:custGeom>
            <a:avLst/>
            <a:gdLst/>
            <a:ahLst/>
            <a:cxnLst/>
            <a:rect l="l" t="t" r="r" b="b"/>
            <a:pathLst>
              <a:path w="3776979" h="116204">
                <a:moveTo>
                  <a:pt x="95503" y="4572"/>
                </a:moveTo>
                <a:lnTo>
                  <a:pt x="0" y="60452"/>
                </a:lnTo>
                <a:lnTo>
                  <a:pt x="90931" y="113411"/>
                </a:lnTo>
                <a:lnTo>
                  <a:pt x="95631" y="116205"/>
                </a:lnTo>
                <a:lnTo>
                  <a:pt x="101726" y="114554"/>
                </a:lnTo>
                <a:lnTo>
                  <a:pt x="104393" y="109855"/>
                </a:lnTo>
                <a:lnTo>
                  <a:pt x="107187" y="105029"/>
                </a:lnTo>
                <a:lnTo>
                  <a:pt x="105537" y="99060"/>
                </a:lnTo>
                <a:lnTo>
                  <a:pt x="100837" y="96266"/>
                </a:lnTo>
                <a:lnTo>
                  <a:pt x="56297" y="70358"/>
                </a:lnTo>
                <a:lnTo>
                  <a:pt x="19557" y="70358"/>
                </a:lnTo>
                <a:lnTo>
                  <a:pt x="19557" y="50546"/>
                </a:lnTo>
                <a:lnTo>
                  <a:pt x="56361" y="50498"/>
                </a:lnTo>
                <a:lnTo>
                  <a:pt x="105537" y="21717"/>
                </a:lnTo>
                <a:lnTo>
                  <a:pt x="107060" y="15621"/>
                </a:lnTo>
                <a:lnTo>
                  <a:pt x="104266" y="10922"/>
                </a:lnTo>
                <a:lnTo>
                  <a:pt x="101600" y="6223"/>
                </a:lnTo>
                <a:lnTo>
                  <a:pt x="95503" y="4572"/>
                </a:lnTo>
                <a:close/>
              </a:path>
              <a:path w="3776979" h="116204">
                <a:moveTo>
                  <a:pt x="3759803" y="45720"/>
                </a:moveTo>
                <a:lnTo>
                  <a:pt x="3757168" y="45720"/>
                </a:lnTo>
                <a:lnTo>
                  <a:pt x="3757168" y="65532"/>
                </a:lnTo>
                <a:lnTo>
                  <a:pt x="3720655" y="65579"/>
                </a:lnTo>
                <a:lnTo>
                  <a:pt x="3676015" y="91694"/>
                </a:lnTo>
                <a:lnTo>
                  <a:pt x="3671316" y="94361"/>
                </a:lnTo>
                <a:lnTo>
                  <a:pt x="3669665" y="100457"/>
                </a:lnTo>
                <a:lnTo>
                  <a:pt x="3672458" y="105156"/>
                </a:lnTo>
                <a:lnTo>
                  <a:pt x="3675253" y="109982"/>
                </a:lnTo>
                <a:lnTo>
                  <a:pt x="3681349" y="111506"/>
                </a:lnTo>
                <a:lnTo>
                  <a:pt x="3776853" y="55625"/>
                </a:lnTo>
                <a:lnTo>
                  <a:pt x="3759803" y="45720"/>
                </a:lnTo>
                <a:close/>
              </a:path>
              <a:path w="3776979" h="116204">
                <a:moveTo>
                  <a:pt x="56361" y="50498"/>
                </a:moveTo>
                <a:lnTo>
                  <a:pt x="19557" y="50546"/>
                </a:lnTo>
                <a:lnTo>
                  <a:pt x="19557" y="70358"/>
                </a:lnTo>
                <a:lnTo>
                  <a:pt x="56215" y="70310"/>
                </a:lnTo>
                <a:lnTo>
                  <a:pt x="54113" y="69087"/>
                </a:lnTo>
                <a:lnTo>
                  <a:pt x="24637" y="69087"/>
                </a:lnTo>
                <a:lnTo>
                  <a:pt x="24637" y="51943"/>
                </a:lnTo>
                <a:lnTo>
                  <a:pt x="53896" y="51943"/>
                </a:lnTo>
                <a:lnTo>
                  <a:pt x="56361" y="50498"/>
                </a:lnTo>
                <a:close/>
              </a:path>
              <a:path w="3776979" h="116204">
                <a:moveTo>
                  <a:pt x="56215" y="70310"/>
                </a:moveTo>
                <a:lnTo>
                  <a:pt x="19557" y="70358"/>
                </a:lnTo>
                <a:lnTo>
                  <a:pt x="56297" y="70358"/>
                </a:lnTo>
                <a:close/>
              </a:path>
              <a:path w="3776979" h="116204">
                <a:moveTo>
                  <a:pt x="3720457" y="45767"/>
                </a:moveTo>
                <a:lnTo>
                  <a:pt x="56361" y="50498"/>
                </a:lnTo>
                <a:lnTo>
                  <a:pt x="39321" y="60483"/>
                </a:lnTo>
                <a:lnTo>
                  <a:pt x="56215" y="70310"/>
                </a:lnTo>
                <a:lnTo>
                  <a:pt x="3720655" y="65579"/>
                </a:lnTo>
                <a:lnTo>
                  <a:pt x="3737528" y="55708"/>
                </a:lnTo>
                <a:lnTo>
                  <a:pt x="3720457" y="45767"/>
                </a:lnTo>
                <a:close/>
              </a:path>
              <a:path w="3776979" h="116204">
                <a:moveTo>
                  <a:pt x="24637" y="51943"/>
                </a:moveTo>
                <a:lnTo>
                  <a:pt x="24637" y="69087"/>
                </a:lnTo>
                <a:lnTo>
                  <a:pt x="39321" y="60483"/>
                </a:lnTo>
                <a:lnTo>
                  <a:pt x="24637" y="51943"/>
                </a:lnTo>
                <a:close/>
              </a:path>
              <a:path w="3776979" h="116204">
                <a:moveTo>
                  <a:pt x="39321" y="60483"/>
                </a:moveTo>
                <a:lnTo>
                  <a:pt x="24637" y="69087"/>
                </a:lnTo>
                <a:lnTo>
                  <a:pt x="54113" y="69087"/>
                </a:lnTo>
                <a:lnTo>
                  <a:pt x="39321" y="60483"/>
                </a:lnTo>
                <a:close/>
              </a:path>
              <a:path w="3776979" h="116204">
                <a:moveTo>
                  <a:pt x="3737528" y="55708"/>
                </a:moveTo>
                <a:lnTo>
                  <a:pt x="3720655" y="65579"/>
                </a:lnTo>
                <a:lnTo>
                  <a:pt x="3757168" y="65532"/>
                </a:lnTo>
                <a:lnTo>
                  <a:pt x="3757168" y="64262"/>
                </a:lnTo>
                <a:lnTo>
                  <a:pt x="3752215" y="64262"/>
                </a:lnTo>
                <a:lnTo>
                  <a:pt x="3737528" y="55708"/>
                </a:lnTo>
                <a:close/>
              </a:path>
              <a:path w="3776979" h="116204">
                <a:moveTo>
                  <a:pt x="3752215" y="47117"/>
                </a:moveTo>
                <a:lnTo>
                  <a:pt x="3737528" y="55708"/>
                </a:lnTo>
                <a:lnTo>
                  <a:pt x="3752215" y="64262"/>
                </a:lnTo>
                <a:lnTo>
                  <a:pt x="3752215" y="47117"/>
                </a:lnTo>
                <a:close/>
              </a:path>
              <a:path w="3776979" h="116204">
                <a:moveTo>
                  <a:pt x="3757168" y="47117"/>
                </a:moveTo>
                <a:lnTo>
                  <a:pt x="3752215" y="47117"/>
                </a:lnTo>
                <a:lnTo>
                  <a:pt x="3752215" y="64262"/>
                </a:lnTo>
                <a:lnTo>
                  <a:pt x="3757168" y="64262"/>
                </a:lnTo>
                <a:lnTo>
                  <a:pt x="3757168" y="47117"/>
                </a:lnTo>
                <a:close/>
              </a:path>
              <a:path w="3776979" h="116204">
                <a:moveTo>
                  <a:pt x="53896" y="51943"/>
                </a:moveTo>
                <a:lnTo>
                  <a:pt x="24637" y="51943"/>
                </a:lnTo>
                <a:lnTo>
                  <a:pt x="39321" y="60483"/>
                </a:lnTo>
                <a:lnTo>
                  <a:pt x="53896" y="51943"/>
                </a:lnTo>
                <a:close/>
              </a:path>
              <a:path w="3776979" h="116204">
                <a:moveTo>
                  <a:pt x="3757168" y="45720"/>
                </a:moveTo>
                <a:lnTo>
                  <a:pt x="3720457" y="45767"/>
                </a:lnTo>
                <a:lnTo>
                  <a:pt x="3737528" y="55708"/>
                </a:lnTo>
                <a:lnTo>
                  <a:pt x="3752215" y="47117"/>
                </a:lnTo>
                <a:lnTo>
                  <a:pt x="3757168" y="47117"/>
                </a:lnTo>
                <a:lnTo>
                  <a:pt x="3757168" y="45720"/>
                </a:lnTo>
                <a:close/>
              </a:path>
              <a:path w="3776979" h="116204">
                <a:moveTo>
                  <a:pt x="3681222" y="0"/>
                </a:moveTo>
                <a:lnTo>
                  <a:pt x="3675126" y="1650"/>
                </a:lnTo>
                <a:lnTo>
                  <a:pt x="3669537" y="11049"/>
                </a:lnTo>
                <a:lnTo>
                  <a:pt x="3671188" y="17145"/>
                </a:lnTo>
                <a:lnTo>
                  <a:pt x="3675887" y="19812"/>
                </a:lnTo>
                <a:lnTo>
                  <a:pt x="3720457" y="45767"/>
                </a:lnTo>
                <a:lnTo>
                  <a:pt x="3759803" y="45720"/>
                </a:lnTo>
                <a:lnTo>
                  <a:pt x="3685921" y="2794"/>
                </a:lnTo>
                <a:lnTo>
                  <a:pt x="368122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9" name="object 29"/>
          <p:cNvSpPr/>
          <p:nvPr/>
        </p:nvSpPr>
        <p:spPr>
          <a:xfrm>
            <a:off x="3274314" y="3011424"/>
            <a:ext cx="50387" cy="1822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0" name="object 30"/>
          <p:cNvSpPr/>
          <p:nvPr/>
        </p:nvSpPr>
        <p:spPr>
          <a:xfrm>
            <a:off x="3300603" y="3022473"/>
            <a:ext cx="0" cy="658178"/>
          </a:xfrm>
          <a:custGeom>
            <a:avLst/>
            <a:gdLst/>
            <a:ahLst/>
            <a:cxnLst/>
            <a:rect l="l" t="t" r="r" b="b"/>
            <a:pathLst>
              <a:path h="1316354">
                <a:moveTo>
                  <a:pt x="0" y="0"/>
                </a:moveTo>
                <a:lnTo>
                  <a:pt x="0" y="1315974"/>
                </a:lnTo>
              </a:path>
            </a:pathLst>
          </a:custGeom>
          <a:ln w="19811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1" name="object 31"/>
          <p:cNvSpPr/>
          <p:nvPr/>
        </p:nvSpPr>
        <p:spPr>
          <a:xfrm>
            <a:off x="3300603" y="4500372"/>
            <a:ext cx="0" cy="299720"/>
          </a:xfrm>
          <a:custGeom>
            <a:avLst/>
            <a:gdLst/>
            <a:ahLst/>
            <a:cxnLst/>
            <a:rect l="l" t="t" r="r" b="b"/>
            <a:pathLst>
              <a:path h="599440">
                <a:moveTo>
                  <a:pt x="0" y="0"/>
                </a:moveTo>
                <a:lnTo>
                  <a:pt x="0" y="599185"/>
                </a:lnTo>
              </a:path>
            </a:pathLst>
          </a:custGeom>
          <a:ln w="19811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2" name="object 32"/>
          <p:cNvSpPr/>
          <p:nvPr/>
        </p:nvSpPr>
        <p:spPr>
          <a:xfrm>
            <a:off x="1365504" y="3000756"/>
            <a:ext cx="50387" cy="1822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3" name="object 33"/>
          <p:cNvSpPr/>
          <p:nvPr/>
        </p:nvSpPr>
        <p:spPr>
          <a:xfrm>
            <a:off x="1391793" y="3011805"/>
            <a:ext cx="0" cy="664210"/>
          </a:xfrm>
          <a:custGeom>
            <a:avLst/>
            <a:gdLst/>
            <a:ahLst/>
            <a:cxnLst/>
            <a:rect l="l" t="t" r="r" b="b"/>
            <a:pathLst>
              <a:path h="1328420">
                <a:moveTo>
                  <a:pt x="0" y="0"/>
                </a:moveTo>
                <a:lnTo>
                  <a:pt x="0" y="1328165"/>
                </a:lnTo>
              </a:path>
            </a:pathLst>
          </a:custGeom>
          <a:ln w="19812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4" name="object 34"/>
          <p:cNvSpPr/>
          <p:nvPr/>
        </p:nvSpPr>
        <p:spPr>
          <a:xfrm>
            <a:off x="1391793" y="4495800"/>
            <a:ext cx="0" cy="293688"/>
          </a:xfrm>
          <a:custGeom>
            <a:avLst/>
            <a:gdLst/>
            <a:ahLst/>
            <a:cxnLst/>
            <a:rect l="l" t="t" r="r" b="b"/>
            <a:pathLst>
              <a:path h="587375">
                <a:moveTo>
                  <a:pt x="0" y="0"/>
                </a:moveTo>
                <a:lnTo>
                  <a:pt x="0" y="586994"/>
                </a:lnTo>
              </a:path>
            </a:pathLst>
          </a:custGeom>
          <a:ln w="19812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5" name="object 35"/>
          <p:cNvSpPr/>
          <p:nvPr/>
        </p:nvSpPr>
        <p:spPr>
          <a:xfrm>
            <a:off x="1574292" y="3677412"/>
            <a:ext cx="1538605" cy="55880"/>
          </a:xfrm>
          <a:custGeom>
            <a:avLst/>
            <a:gdLst/>
            <a:ahLst/>
            <a:cxnLst/>
            <a:rect l="l" t="t" r="r" b="b"/>
            <a:pathLst>
              <a:path w="3077210" h="111760">
                <a:moveTo>
                  <a:pt x="0" y="111251"/>
                </a:moveTo>
                <a:lnTo>
                  <a:pt x="3076956" y="111251"/>
                </a:lnTo>
                <a:lnTo>
                  <a:pt x="3076956" y="0"/>
                </a:lnTo>
                <a:lnTo>
                  <a:pt x="0" y="0"/>
                </a:lnTo>
                <a:lnTo>
                  <a:pt x="0" y="111251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6" name="object 36"/>
          <p:cNvSpPr/>
          <p:nvPr/>
        </p:nvSpPr>
        <p:spPr>
          <a:xfrm>
            <a:off x="915162" y="3677412"/>
            <a:ext cx="317818" cy="55880"/>
          </a:xfrm>
          <a:custGeom>
            <a:avLst/>
            <a:gdLst/>
            <a:ahLst/>
            <a:cxnLst/>
            <a:rect l="l" t="t" r="r" b="b"/>
            <a:pathLst>
              <a:path w="635635" h="111760">
                <a:moveTo>
                  <a:pt x="0" y="111251"/>
                </a:moveTo>
                <a:lnTo>
                  <a:pt x="635507" y="111251"/>
                </a:lnTo>
                <a:lnTo>
                  <a:pt x="635507" y="0"/>
                </a:lnTo>
                <a:lnTo>
                  <a:pt x="0" y="0"/>
                </a:lnTo>
                <a:lnTo>
                  <a:pt x="0" y="111251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7" name="object 37"/>
          <p:cNvSpPr/>
          <p:nvPr/>
        </p:nvSpPr>
        <p:spPr>
          <a:xfrm>
            <a:off x="3492246" y="3677412"/>
            <a:ext cx="321628" cy="55880"/>
          </a:xfrm>
          <a:custGeom>
            <a:avLst/>
            <a:gdLst/>
            <a:ahLst/>
            <a:cxnLst/>
            <a:rect l="l" t="t" r="r" b="b"/>
            <a:pathLst>
              <a:path w="643254" h="111760">
                <a:moveTo>
                  <a:pt x="0" y="111251"/>
                </a:moveTo>
                <a:lnTo>
                  <a:pt x="643127" y="111251"/>
                </a:lnTo>
                <a:lnTo>
                  <a:pt x="643127" y="0"/>
                </a:lnTo>
                <a:lnTo>
                  <a:pt x="0" y="0"/>
                </a:lnTo>
                <a:lnTo>
                  <a:pt x="0" y="111251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8" name="object 38"/>
          <p:cNvSpPr/>
          <p:nvPr/>
        </p:nvSpPr>
        <p:spPr>
          <a:xfrm>
            <a:off x="4815840" y="3052572"/>
            <a:ext cx="3299460" cy="19766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0" name="object 40"/>
          <p:cNvSpPr/>
          <p:nvPr/>
        </p:nvSpPr>
        <p:spPr>
          <a:xfrm>
            <a:off x="3237738" y="3680460"/>
            <a:ext cx="121285" cy="820103"/>
          </a:xfrm>
          <a:custGeom>
            <a:avLst/>
            <a:gdLst/>
            <a:ahLst/>
            <a:cxnLst/>
            <a:rect l="l" t="t" r="r" b="b"/>
            <a:pathLst>
              <a:path w="242570" h="1640204">
                <a:moveTo>
                  <a:pt x="0" y="1639823"/>
                </a:moveTo>
                <a:lnTo>
                  <a:pt x="242316" y="1639823"/>
                </a:lnTo>
                <a:lnTo>
                  <a:pt x="242316" y="0"/>
                </a:lnTo>
                <a:lnTo>
                  <a:pt x="0" y="0"/>
                </a:lnTo>
                <a:lnTo>
                  <a:pt x="0" y="1639823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1" name="object 41"/>
          <p:cNvSpPr/>
          <p:nvPr/>
        </p:nvSpPr>
        <p:spPr>
          <a:xfrm>
            <a:off x="1328928" y="3675888"/>
            <a:ext cx="121285" cy="820103"/>
          </a:xfrm>
          <a:custGeom>
            <a:avLst/>
            <a:gdLst/>
            <a:ahLst/>
            <a:cxnLst/>
            <a:rect l="l" t="t" r="r" b="b"/>
            <a:pathLst>
              <a:path w="242569" h="1640204">
                <a:moveTo>
                  <a:pt x="0" y="1639824"/>
                </a:moveTo>
                <a:lnTo>
                  <a:pt x="242316" y="1639824"/>
                </a:lnTo>
                <a:lnTo>
                  <a:pt x="242316" y="0"/>
                </a:lnTo>
                <a:lnTo>
                  <a:pt x="0" y="0"/>
                </a:lnTo>
                <a:lnTo>
                  <a:pt x="0" y="1639824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2" name="object 42"/>
          <p:cNvSpPr txBox="1"/>
          <p:nvPr/>
        </p:nvSpPr>
        <p:spPr>
          <a:xfrm>
            <a:off x="2062163" y="4792282"/>
            <a:ext cx="1037907" cy="191078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sz="1200" spc="-3" dirty="0">
                <a:solidFill>
                  <a:srgbClr val="00AFEF"/>
                </a:solidFill>
                <a:latin typeface="Arial"/>
                <a:cs typeface="Arial"/>
              </a:rPr>
              <a:t>Metal-filled</a:t>
            </a:r>
            <a:r>
              <a:rPr sz="1200" spc="-13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1200" spc="-3" dirty="0">
                <a:solidFill>
                  <a:srgbClr val="00AFEF"/>
                </a:solidFill>
                <a:latin typeface="Arial"/>
                <a:cs typeface="Arial"/>
              </a:rPr>
              <a:t>DTI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75902" y="4303395"/>
            <a:ext cx="407353" cy="510222"/>
          </a:xfrm>
          <a:custGeom>
            <a:avLst/>
            <a:gdLst/>
            <a:ahLst/>
            <a:cxnLst/>
            <a:rect l="l" t="t" r="r" b="b"/>
            <a:pathLst>
              <a:path w="814704" h="1020445">
                <a:moveTo>
                  <a:pt x="728471" y="77766"/>
                </a:moveTo>
                <a:lnTo>
                  <a:pt x="0" y="996822"/>
                </a:lnTo>
                <a:lnTo>
                  <a:pt x="29845" y="1020444"/>
                </a:lnTo>
                <a:lnTo>
                  <a:pt x="758296" y="101414"/>
                </a:lnTo>
                <a:lnTo>
                  <a:pt x="728471" y="77766"/>
                </a:lnTo>
                <a:close/>
              </a:path>
              <a:path w="814704" h="1020445">
                <a:moveTo>
                  <a:pt x="801239" y="62864"/>
                </a:moveTo>
                <a:lnTo>
                  <a:pt x="740283" y="62864"/>
                </a:lnTo>
                <a:lnTo>
                  <a:pt x="770128" y="86486"/>
                </a:lnTo>
                <a:lnTo>
                  <a:pt x="758296" y="101414"/>
                </a:lnTo>
                <a:lnTo>
                  <a:pt x="788162" y="125094"/>
                </a:lnTo>
                <a:lnTo>
                  <a:pt x="801239" y="62864"/>
                </a:lnTo>
                <a:close/>
              </a:path>
              <a:path w="814704" h="1020445">
                <a:moveTo>
                  <a:pt x="740283" y="62864"/>
                </a:moveTo>
                <a:lnTo>
                  <a:pt x="728471" y="77766"/>
                </a:lnTo>
                <a:lnTo>
                  <a:pt x="758296" y="101414"/>
                </a:lnTo>
                <a:lnTo>
                  <a:pt x="770128" y="86486"/>
                </a:lnTo>
                <a:lnTo>
                  <a:pt x="740283" y="62864"/>
                </a:lnTo>
                <a:close/>
              </a:path>
              <a:path w="814704" h="1020445">
                <a:moveTo>
                  <a:pt x="814451" y="0"/>
                </a:moveTo>
                <a:lnTo>
                  <a:pt x="698627" y="54101"/>
                </a:lnTo>
                <a:lnTo>
                  <a:pt x="728471" y="77766"/>
                </a:lnTo>
                <a:lnTo>
                  <a:pt x="740283" y="62864"/>
                </a:lnTo>
                <a:lnTo>
                  <a:pt x="801239" y="62864"/>
                </a:lnTo>
                <a:lnTo>
                  <a:pt x="814451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4" name="object 44"/>
          <p:cNvSpPr/>
          <p:nvPr/>
        </p:nvSpPr>
        <p:spPr>
          <a:xfrm>
            <a:off x="1499997" y="4307967"/>
            <a:ext cx="882015" cy="496253"/>
          </a:xfrm>
          <a:custGeom>
            <a:avLst/>
            <a:gdLst/>
            <a:ahLst/>
            <a:cxnLst/>
            <a:rect l="l" t="t" r="r" b="b"/>
            <a:pathLst>
              <a:path w="1764029" h="992504">
                <a:moveTo>
                  <a:pt x="109152" y="38873"/>
                </a:moveTo>
                <a:lnTo>
                  <a:pt x="90636" y="72218"/>
                </a:lnTo>
                <a:lnTo>
                  <a:pt x="1745488" y="992250"/>
                </a:lnTo>
                <a:lnTo>
                  <a:pt x="1764030" y="958976"/>
                </a:lnTo>
                <a:lnTo>
                  <a:pt x="109152" y="38873"/>
                </a:lnTo>
                <a:close/>
              </a:path>
              <a:path w="1764029" h="992504">
                <a:moveTo>
                  <a:pt x="0" y="0"/>
                </a:moveTo>
                <a:lnTo>
                  <a:pt x="72136" y="105536"/>
                </a:lnTo>
                <a:lnTo>
                  <a:pt x="90636" y="72218"/>
                </a:lnTo>
                <a:lnTo>
                  <a:pt x="74041" y="62991"/>
                </a:lnTo>
                <a:lnTo>
                  <a:pt x="92456" y="29590"/>
                </a:lnTo>
                <a:lnTo>
                  <a:pt x="114306" y="29590"/>
                </a:lnTo>
                <a:lnTo>
                  <a:pt x="127635" y="5587"/>
                </a:lnTo>
                <a:lnTo>
                  <a:pt x="0" y="0"/>
                </a:lnTo>
                <a:close/>
              </a:path>
              <a:path w="1764029" h="992504">
                <a:moveTo>
                  <a:pt x="92456" y="29590"/>
                </a:moveTo>
                <a:lnTo>
                  <a:pt x="74041" y="62991"/>
                </a:lnTo>
                <a:lnTo>
                  <a:pt x="90636" y="72218"/>
                </a:lnTo>
                <a:lnTo>
                  <a:pt x="109152" y="38873"/>
                </a:lnTo>
                <a:lnTo>
                  <a:pt x="92456" y="29590"/>
                </a:lnTo>
                <a:close/>
              </a:path>
              <a:path w="1764029" h="992504">
                <a:moveTo>
                  <a:pt x="114306" y="29590"/>
                </a:moveTo>
                <a:lnTo>
                  <a:pt x="92456" y="29590"/>
                </a:lnTo>
                <a:lnTo>
                  <a:pt x="109152" y="38873"/>
                </a:lnTo>
                <a:lnTo>
                  <a:pt x="114306" y="2959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5" name="object 45"/>
          <p:cNvSpPr txBox="1"/>
          <p:nvPr/>
        </p:nvSpPr>
        <p:spPr>
          <a:xfrm>
            <a:off x="496265" y="5114290"/>
            <a:ext cx="3034348" cy="5604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>
              <a:spcBef>
                <a:spcPts val="50"/>
              </a:spcBef>
            </a:pPr>
            <a:r>
              <a:rPr sz="1200" spc="-3" dirty="0">
                <a:latin typeface="Arial"/>
                <a:cs typeface="Arial"/>
              </a:rPr>
              <a:t>Conceptual drawing </a:t>
            </a:r>
            <a:r>
              <a:rPr sz="1200" dirty="0">
                <a:latin typeface="Arial"/>
                <a:cs typeface="Arial"/>
              </a:rPr>
              <a:t>of the </a:t>
            </a:r>
            <a:r>
              <a:rPr sz="1200" spc="-15" dirty="0">
                <a:latin typeface="Arial"/>
                <a:cs typeface="Arial"/>
              </a:rPr>
              <a:t>NUV-HD-MT, </a:t>
            </a:r>
            <a:r>
              <a:rPr sz="1200" spc="-3" dirty="0">
                <a:latin typeface="Arial"/>
                <a:cs typeface="Arial"/>
              </a:rPr>
              <a:t>with </a:t>
            </a:r>
            <a:r>
              <a:rPr sz="1200" dirty="0">
                <a:latin typeface="Arial"/>
                <a:cs typeface="Arial"/>
              </a:rPr>
              <a:t>the addition of metal-filled </a:t>
            </a:r>
            <a:r>
              <a:rPr sz="1200" spc="-3" dirty="0">
                <a:latin typeface="Arial"/>
                <a:cs typeface="Arial"/>
              </a:rPr>
              <a:t>Deep </a:t>
            </a:r>
            <a:r>
              <a:rPr sz="1200" spc="-5" dirty="0">
                <a:latin typeface="Arial"/>
                <a:cs typeface="Arial"/>
              </a:rPr>
              <a:t>Trench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Isolation.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4754773" y="5038725"/>
            <a:ext cx="3820484" cy="74507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>
              <a:spcBef>
                <a:spcPts val="50"/>
              </a:spcBef>
            </a:pPr>
            <a:r>
              <a:rPr sz="1200" dirty="0">
                <a:latin typeface="Arial"/>
                <a:cs typeface="Arial"/>
              </a:rPr>
              <a:t>Reduction of optical crosstalk probability in </a:t>
            </a:r>
            <a:r>
              <a:rPr sz="1200" spc="-13" dirty="0">
                <a:latin typeface="Arial"/>
                <a:cs typeface="Arial"/>
              </a:rPr>
              <a:t>NUV-HD-MT, </a:t>
            </a:r>
            <a:r>
              <a:rPr sz="1200" dirty="0">
                <a:latin typeface="Arial"/>
                <a:cs typeface="Arial"/>
              </a:rPr>
              <a:t>compared to</a:t>
            </a:r>
            <a:r>
              <a:rPr sz="1200" spc="-13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  </a:t>
            </a:r>
            <a:r>
              <a:rPr sz="1200" spc="-3" dirty="0">
                <a:latin typeface="Arial"/>
                <a:cs typeface="Arial"/>
              </a:rPr>
              <a:t>“standard” </a:t>
            </a:r>
            <a:r>
              <a:rPr sz="1200" spc="-8" dirty="0">
                <a:latin typeface="Arial"/>
                <a:cs typeface="Arial"/>
              </a:rPr>
              <a:t>NUV-HD. </a:t>
            </a:r>
            <a:r>
              <a:rPr sz="1200" spc="-3" dirty="0">
                <a:latin typeface="Arial"/>
                <a:cs typeface="Arial"/>
              </a:rPr>
              <a:t>Measurement without encapsulation </a:t>
            </a:r>
            <a:r>
              <a:rPr sz="1200" dirty="0">
                <a:latin typeface="Arial"/>
                <a:cs typeface="Arial"/>
              </a:rPr>
              <a:t>resin, i.e. only  considering internal crosstalk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probability.</a:t>
            </a:r>
          </a:p>
        </p:txBody>
      </p:sp>
      <p:sp>
        <p:nvSpPr>
          <p:cNvPr id="47" name="object 47"/>
          <p:cNvSpPr/>
          <p:nvPr/>
        </p:nvSpPr>
        <p:spPr>
          <a:xfrm>
            <a:off x="6017514" y="3537204"/>
            <a:ext cx="155480" cy="11003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8" name="object 48"/>
          <p:cNvSpPr/>
          <p:nvPr/>
        </p:nvSpPr>
        <p:spPr>
          <a:xfrm>
            <a:off x="6067806" y="3546729"/>
            <a:ext cx="57150" cy="1002982"/>
          </a:xfrm>
          <a:custGeom>
            <a:avLst/>
            <a:gdLst/>
            <a:ahLst/>
            <a:cxnLst/>
            <a:rect l="l" t="t" r="r" b="b"/>
            <a:pathLst>
              <a:path w="114300" h="2005965">
                <a:moveTo>
                  <a:pt x="38100" y="1891156"/>
                </a:moveTo>
                <a:lnTo>
                  <a:pt x="0" y="1891156"/>
                </a:lnTo>
                <a:lnTo>
                  <a:pt x="57150" y="2005456"/>
                </a:lnTo>
                <a:lnTo>
                  <a:pt x="104775" y="1910206"/>
                </a:lnTo>
                <a:lnTo>
                  <a:pt x="38100" y="1910206"/>
                </a:lnTo>
                <a:lnTo>
                  <a:pt x="38100" y="1891156"/>
                </a:lnTo>
                <a:close/>
              </a:path>
              <a:path w="114300" h="2005965">
                <a:moveTo>
                  <a:pt x="76200" y="0"/>
                </a:moveTo>
                <a:lnTo>
                  <a:pt x="38100" y="0"/>
                </a:lnTo>
                <a:lnTo>
                  <a:pt x="38100" y="1910206"/>
                </a:lnTo>
                <a:lnTo>
                  <a:pt x="76200" y="1910206"/>
                </a:lnTo>
                <a:lnTo>
                  <a:pt x="76200" y="0"/>
                </a:lnTo>
                <a:close/>
              </a:path>
              <a:path w="114300" h="2005965">
                <a:moveTo>
                  <a:pt x="114300" y="1891156"/>
                </a:moveTo>
                <a:lnTo>
                  <a:pt x="76200" y="1891156"/>
                </a:lnTo>
                <a:lnTo>
                  <a:pt x="76200" y="1910206"/>
                </a:lnTo>
                <a:lnTo>
                  <a:pt x="104775" y="1910206"/>
                </a:lnTo>
                <a:lnTo>
                  <a:pt x="114300" y="1891156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9" name="object 49"/>
          <p:cNvSpPr txBox="1"/>
          <p:nvPr/>
        </p:nvSpPr>
        <p:spPr>
          <a:xfrm>
            <a:off x="6205918" y="3861117"/>
            <a:ext cx="536893" cy="314510"/>
          </a:xfrm>
          <a:prstGeom prst="rect">
            <a:avLst/>
          </a:prstGeom>
        </p:spPr>
        <p:txBody>
          <a:bodyPr vert="horz" wrap="square" lIns="0" tIns="6668" rIns="0" bIns="0" rtlCol="0">
            <a:spAutoFit/>
          </a:bodyPr>
          <a:lstStyle/>
          <a:p>
            <a:pPr marL="318" algn="ctr">
              <a:spcBef>
                <a:spcPts val="53"/>
              </a:spcBef>
            </a:pPr>
            <a:r>
              <a:rPr sz="1000" dirty="0">
                <a:solidFill>
                  <a:srgbClr val="FF00FF"/>
                </a:solidFill>
                <a:latin typeface="Arial"/>
                <a:cs typeface="Arial"/>
              </a:rPr>
              <a:t>&gt;</a:t>
            </a:r>
            <a:r>
              <a:rPr sz="1000" spc="-2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00FF"/>
                </a:solidFill>
                <a:latin typeface="Arial"/>
                <a:cs typeface="Arial"/>
              </a:rPr>
              <a:t>10x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00FF"/>
                </a:solidFill>
                <a:latin typeface="Arial"/>
                <a:cs typeface="Arial"/>
              </a:rPr>
              <a:t>redu</a:t>
            </a:r>
            <a:r>
              <a:rPr sz="1000" spc="3" dirty="0">
                <a:solidFill>
                  <a:srgbClr val="FF00FF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FF00FF"/>
                </a:solidFill>
                <a:latin typeface="Arial"/>
                <a:cs typeface="Arial"/>
              </a:rPr>
              <a:t>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CD0F29-AEC6-419D-977B-4C04DB373250}"/>
              </a:ext>
            </a:extLst>
          </p:cNvPr>
          <p:cNvSpPr txBox="1"/>
          <p:nvPr/>
        </p:nvSpPr>
        <p:spPr>
          <a:xfrm>
            <a:off x="7148031" y="6093296"/>
            <a:ext cx="1586525" cy="154851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kern="0" dirty="0">
                <a:latin typeface="Arial" pitchFamily="34"/>
                <a:ea typeface="Lucida Sans Unicode" pitchFamily="2"/>
                <a:cs typeface="Tahoma" pitchFamily="2"/>
              </a:rPr>
              <a:t> A. Gola</a:t>
            </a:r>
            <a:r>
              <a:rPr lang="sl-SI" sz="1050" kern="0" dirty="0">
                <a:latin typeface="Arial" pitchFamily="34"/>
                <a:ea typeface="Lucida Sans Unicode" pitchFamily="2"/>
                <a:cs typeface="Tahoma" pitchFamily="2"/>
              </a:rPr>
              <a:t>,</a:t>
            </a:r>
            <a:r>
              <a:rPr lang="en-GB" sz="1050" kern="0" dirty="0">
                <a:latin typeface="Arial" pitchFamily="34"/>
                <a:ea typeface="Lucida Sans Unicode" pitchFamily="2"/>
                <a:cs typeface="Tahoma" pitchFamily="2"/>
              </a:rPr>
              <a:t> talk at </a:t>
            </a:r>
            <a:r>
              <a:rPr lang="sl-SI" sz="1050" kern="0" dirty="0">
                <a:latin typeface="Arial" pitchFamily="34"/>
                <a:ea typeface="Lucida Sans Unicode" pitchFamily="2"/>
                <a:cs typeface="Tahoma" pitchFamily="2"/>
              </a:rPr>
              <a:t>RICH2022</a:t>
            </a:r>
            <a:endParaRPr lang="en-GB" sz="1050" kern="0" dirty="0">
              <a:latin typeface="Arial" pitchFamily="34"/>
              <a:ea typeface="Lucida Sans Unicode" pitchFamily="2"/>
              <a:cs typeface="Tahoma" pitchFamily="2"/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3469715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>
            <a:extLst>
              <a:ext uri="{FF2B5EF4-FFF2-40B4-BE49-F238E27FC236}">
                <a16:creationId xmlns:a16="http://schemas.microsoft.com/office/drawing/2014/main" id="{DA9AE077-DBFE-414F-9B1C-F7BDAB363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777162" cy="533400"/>
          </a:xfrm>
        </p:spPr>
        <p:txBody>
          <a:bodyPr/>
          <a:lstStyle/>
          <a:p>
            <a:pPr>
              <a:defRPr/>
            </a:pPr>
            <a:r>
              <a:rPr lang="en-US" altLang="en-SI" sz="3200" dirty="0"/>
              <a:t>Backside illuminated </a:t>
            </a:r>
            <a:r>
              <a:rPr lang="en-US" altLang="en-SI" sz="3200" dirty="0" err="1"/>
              <a:t>SiPMs</a:t>
            </a:r>
            <a:endParaRPr lang="en-SI" altLang="en-SI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DC128-4884-4A98-99FA-B084F26B4A93}"/>
              </a:ext>
            </a:extLst>
          </p:cNvPr>
          <p:cNvSpPr txBox="1"/>
          <p:nvPr/>
        </p:nvSpPr>
        <p:spPr>
          <a:xfrm>
            <a:off x="2843808" y="4869160"/>
            <a:ext cx="2088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400" dirty="0">
                <a:solidFill>
                  <a:prstClr val="black"/>
                </a:solidFill>
                <a:latin typeface="+mn-lt"/>
              </a:rPr>
              <a:t>The first results of the FBK IBIS Run samples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E2F7D4-EAD3-4F62-B27A-2EE269CFFC07}"/>
              </a:ext>
            </a:extLst>
          </p:cNvPr>
          <p:cNvSpPr txBox="1"/>
          <p:nvPr/>
        </p:nvSpPr>
        <p:spPr>
          <a:xfrm>
            <a:off x="0" y="1271043"/>
            <a:ext cx="39959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80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Backside illuminated </a:t>
            </a:r>
            <a:r>
              <a:rPr lang="sl-SI" sz="1800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(BSI)</a:t>
            </a:r>
            <a:r>
              <a:rPr lang="en-US" sz="1800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sl-SI" sz="1800" dirty="0" err="1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SiPMs</a:t>
            </a:r>
            <a:r>
              <a:rPr lang="sl-SI" sz="1800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:</a:t>
            </a:r>
            <a:r>
              <a:rPr lang="sl-SI" sz="1800" dirty="0">
                <a:solidFill>
                  <a:srgbClr val="0070C0"/>
                </a:solidFill>
                <a:latin typeface="+mn-lt"/>
              </a:rPr>
              <a:t> </a:t>
            </a:r>
            <a:endParaRPr lang="en-US" sz="1800" dirty="0">
              <a:solidFill>
                <a:srgbClr val="0070C0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800" dirty="0" err="1">
                <a:solidFill>
                  <a:srgbClr val="0070C0"/>
                </a:solidFill>
                <a:latin typeface="+mn-lt"/>
              </a:rPr>
              <a:t>potential</a:t>
            </a:r>
            <a:r>
              <a:rPr lang="sl-SI" sz="1800" dirty="0">
                <a:solidFill>
                  <a:srgbClr val="0070C0"/>
                </a:solidFill>
                <a:latin typeface="+mn-lt"/>
              </a:rPr>
              <a:t> for an enhanced PDE </a:t>
            </a:r>
            <a:r>
              <a:rPr lang="sl-SI" sz="1800" dirty="0" err="1">
                <a:solidFill>
                  <a:srgbClr val="0070C0"/>
                </a:solidFill>
                <a:latin typeface="+mn-lt"/>
              </a:rPr>
              <a:t>and</a:t>
            </a:r>
            <a:r>
              <a:rPr lang="sl-SI" sz="1800" dirty="0">
                <a:solidFill>
                  <a:srgbClr val="0070C0"/>
                </a:solidFill>
                <a:latin typeface="+mn-lt"/>
              </a:rPr>
              <a:t> a better radiation tolerance.</a:t>
            </a:r>
          </a:p>
        </p:txBody>
      </p:sp>
      <p:pic>
        <p:nvPicPr>
          <p:cNvPr id="37897" name="Picture 7">
            <a:extLst>
              <a:ext uri="{FF2B5EF4-FFF2-40B4-BE49-F238E27FC236}">
                <a16:creationId xmlns:a16="http://schemas.microsoft.com/office/drawing/2014/main" id="{A4DD7B2B-91A5-4BD9-A91A-303AD14D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73" y="1020930"/>
            <a:ext cx="3452763" cy="21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8">
            <a:extLst>
              <a:ext uri="{FF2B5EF4-FFF2-40B4-BE49-F238E27FC236}">
                <a16:creationId xmlns:a16="http://schemas.microsoft.com/office/drawing/2014/main" id="{A8281784-CA37-431D-8901-043A411B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3429640" cy="11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9">
            <a:extLst>
              <a:ext uri="{FF2B5EF4-FFF2-40B4-BE49-F238E27FC236}">
                <a16:creationId xmlns:a16="http://schemas.microsoft.com/office/drawing/2014/main" id="{36ABF572-F11B-4F49-ACA6-D1972BCA2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4039748" cy="230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601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4">
            <a:extLst>
              <a:ext uri="{FF2B5EF4-FFF2-40B4-BE49-F238E27FC236}">
                <a16:creationId xmlns:a16="http://schemas.microsoft.com/office/drawing/2014/main" id="{5B83E084-0621-45E2-82BC-F222295B7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11838"/>
            <a:ext cx="889317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endParaRPr lang="en-SI" altLang="en-SI" sz="2000"/>
          </a:p>
        </p:txBody>
      </p:sp>
      <p:sp>
        <p:nvSpPr>
          <p:cNvPr id="33795" name="Title 1">
            <a:extLst>
              <a:ext uri="{FF2B5EF4-FFF2-40B4-BE49-F238E27FC236}">
                <a16:creationId xmlns:a16="http://schemas.microsoft.com/office/drawing/2014/main" id="{DA9AE077-DBFE-414F-9B1C-F7BDAB363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50" y="260350"/>
            <a:ext cx="8843838" cy="533400"/>
          </a:xfrm>
        </p:spPr>
        <p:txBody>
          <a:bodyPr/>
          <a:lstStyle/>
          <a:p>
            <a:pPr>
              <a:defRPr/>
            </a:pPr>
            <a:r>
              <a:rPr lang="en-US" altLang="en-SI" sz="3200" dirty="0" err="1"/>
              <a:t>Ultragranular</a:t>
            </a:r>
            <a:r>
              <a:rPr lang="en-US" altLang="en-SI" sz="3200" dirty="0"/>
              <a:t> </a:t>
            </a:r>
            <a:r>
              <a:rPr lang="en-US" altLang="en-SI" sz="3200" dirty="0" err="1"/>
              <a:t>SiPMs</a:t>
            </a:r>
            <a:r>
              <a:rPr lang="en-US" altLang="en-SI" sz="3200" dirty="0"/>
              <a:t> with integrated electronics</a:t>
            </a:r>
            <a:endParaRPr lang="en-SI" altLang="en-SI" sz="3200" dirty="0"/>
          </a:p>
        </p:txBody>
      </p:sp>
      <p:pic>
        <p:nvPicPr>
          <p:cNvPr id="37900" name="Picture 12">
            <a:extLst>
              <a:ext uri="{FF2B5EF4-FFF2-40B4-BE49-F238E27FC236}">
                <a16:creationId xmlns:a16="http://schemas.microsoft.com/office/drawing/2014/main" id="{D7886C50-9E14-4EA5-A607-A90A2F6A8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3461312"/>
            <a:ext cx="1431924" cy="154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EBB40B-F723-4AD5-88E2-7BED9D714DF7}"/>
              </a:ext>
            </a:extLst>
          </p:cNvPr>
          <p:cNvSpPr txBox="1"/>
          <p:nvPr/>
        </p:nvSpPr>
        <p:spPr>
          <a:xfrm>
            <a:off x="2991790" y="5829316"/>
            <a:ext cx="131286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dirty="0">
                <a:solidFill>
                  <a:prstClr val="black"/>
                </a:solidFill>
                <a:latin typeface="+mn-lt"/>
              </a:rPr>
              <a:t>256 Ch 5x5cm</a:t>
            </a:r>
            <a:r>
              <a:rPr lang="sl-SI" sz="1200" baseline="30000" dirty="0">
                <a:solidFill>
                  <a:prstClr val="black"/>
                </a:solidFill>
                <a:latin typeface="+mn-lt"/>
              </a:rPr>
              <a:t>2</a:t>
            </a:r>
            <a:r>
              <a:rPr lang="sl-SI" sz="12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dirty="0">
                <a:solidFill>
                  <a:prstClr val="black"/>
                </a:solidFill>
                <a:latin typeface="+mn-lt"/>
              </a:rPr>
              <a:t>Module proposal</a:t>
            </a:r>
          </a:p>
        </p:txBody>
      </p:sp>
      <p:pic>
        <p:nvPicPr>
          <p:cNvPr id="37902" name="Picture 14">
            <a:extLst>
              <a:ext uri="{FF2B5EF4-FFF2-40B4-BE49-F238E27FC236}">
                <a16:creationId xmlns:a16="http://schemas.microsoft.com/office/drawing/2014/main" id="{BA5F705D-6222-4403-BDAC-0EE4CD28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21" y="3407048"/>
            <a:ext cx="1712913" cy="145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A6512F-198D-4F76-B9FC-3EFFB324D3EB}"/>
              </a:ext>
            </a:extLst>
          </p:cNvPr>
          <p:cNvSpPr/>
          <p:nvPr/>
        </p:nvSpPr>
        <p:spPr>
          <a:xfrm>
            <a:off x="2051720" y="3706802"/>
            <a:ext cx="1570955" cy="10295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dirty="0">
                <a:solidFill>
                  <a:prstClr val="white"/>
                </a:solidFill>
              </a:rPr>
              <a:t>FastIC+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dirty="0">
                <a:solidFill>
                  <a:prstClr val="white"/>
                </a:solidFill>
              </a:rPr>
              <a:t>(collab. CERN ICCUB)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dirty="0">
                <a:solidFill>
                  <a:prstClr val="white"/>
                </a:solidFill>
              </a:rPr>
              <a:t>Low power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dirty="0">
                <a:solidFill>
                  <a:prstClr val="white"/>
                </a:solidFill>
              </a:rPr>
              <a:t>Chip </a:t>
            </a:r>
          </a:p>
        </p:txBody>
      </p:sp>
      <p:pic>
        <p:nvPicPr>
          <p:cNvPr id="37904" name="Picture 16">
            <a:extLst>
              <a:ext uri="{FF2B5EF4-FFF2-40B4-BE49-F238E27FC236}">
                <a16:creationId xmlns:a16="http://schemas.microsoft.com/office/drawing/2014/main" id="{836B6E04-4D55-4455-9ED3-BAE4DD48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7"/>
          <a:stretch>
            <a:fillRect/>
          </a:stretch>
        </p:blipFill>
        <p:spPr bwMode="auto">
          <a:xfrm>
            <a:off x="1898849" y="2082776"/>
            <a:ext cx="3019183" cy="143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0DF8F6-2EEA-4011-B82B-4720EF955333}"/>
              </a:ext>
            </a:extLst>
          </p:cNvPr>
          <p:cNvSpPr txBox="1"/>
          <p:nvPr/>
        </p:nvSpPr>
        <p:spPr>
          <a:xfrm>
            <a:off x="251520" y="1124744"/>
            <a:ext cx="68315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800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Timing of SSPD &amp; Developing ultra-granular SiPM that integrates with the readout electronics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800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31AF7E-68E5-4765-AC78-62EFA8843A36}"/>
              </a:ext>
            </a:extLst>
          </p:cNvPr>
          <p:cNvSpPr txBox="1"/>
          <p:nvPr/>
        </p:nvSpPr>
        <p:spPr>
          <a:xfrm>
            <a:off x="3565525" y="4942706"/>
            <a:ext cx="1450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dirty="0">
                <a:solidFill>
                  <a:prstClr val="black"/>
                </a:solidFill>
                <a:latin typeface="+mn-lt"/>
              </a:rPr>
              <a:t>design &amp; </a:t>
            </a:r>
            <a:r>
              <a:rPr lang="sl-SI" sz="1200" dirty="0" err="1">
                <a:solidFill>
                  <a:prstClr val="black"/>
                </a:solidFill>
                <a:latin typeface="+mn-lt"/>
              </a:rPr>
              <a:t>production</a:t>
            </a:r>
            <a:r>
              <a:rPr lang="sl-SI" sz="12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6.</a:t>
            </a:r>
            <a:r>
              <a:rPr lang="sl-SI" sz="1200" dirty="0">
                <a:solidFill>
                  <a:prstClr val="black"/>
                </a:solidFill>
                <a:latin typeface="+mn-lt"/>
              </a:rPr>
              <a:t>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D93882-D417-44D3-A110-2A547865D430}"/>
              </a:ext>
            </a:extLst>
          </p:cNvPr>
          <p:cNvSpPr txBox="1"/>
          <p:nvPr/>
        </p:nvSpPr>
        <p:spPr>
          <a:xfrm>
            <a:off x="2214563" y="4876866"/>
            <a:ext cx="123666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dirty="0">
                <a:solidFill>
                  <a:prstClr val="black"/>
                </a:solidFill>
                <a:latin typeface="+mn-lt"/>
              </a:rPr>
              <a:t>2024 Produced and evaluated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62B96A-C9C2-42CA-849A-1A8157C2E3FA}"/>
              </a:ext>
            </a:extLst>
          </p:cNvPr>
          <p:cNvCxnSpPr>
            <a:cxnSpLocks/>
          </p:cNvCxnSpPr>
          <p:nvPr/>
        </p:nvCxnSpPr>
        <p:spPr>
          <a:xfrm>
            <a:off x="3622675" y="3747285"/>
            <a:ext cx="501650" cy="4738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3D081D-BF9C-4E95-ABB2-17FBE9E1CD11}"/>
              </a:ext>
            </a:extLst>
          </p:cNvPr>
          <p:cNvCxnSpPr>
            <a:cxnSpLocks/>
          </p:cNvCxnSpPr>
          <p:nvPr/>
        </p:nvCxnSpPr>
        <p:spPr>
          <a:xfrm flipV="1">
            <a:off x="3648222" y="4547372"/>
            <a:ext cx="588858" cy="1934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34DE63-4343-4E38-AAC1-7A0825D7FB9F}"/>
              </a:ext>
            </a:extLst>
          </p:cNvPr>
          <p:cNvCxnSpPr>
            <a:cxnSpLocks/>
          </p:cNvCxnSpPr>
          <p:nvPr/>
        </p:nvCxnSpPr>
        <p:spPr>
          <a:xfrm>
            <a:off x="5065670" y="3518712"/>
            <a:ext cx="587375" cy="76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938C78-4A90-4FF4-AD7E-776A8CFB043D}"/>
              </a:ext>
            </a:extLst>
          </p:cNvPr>
          <p:cNvCxnSpPr>
            <a:cxnSpLocks/>
          </p:cNvCxnSpPr>
          <p:nvPr/>
        </p:nvCxnSpPr>
        <p:spPr>
          <a:xfrm flipV="1">
            <a:off x="5133954" y="3859405"/>
            <a:ext cx="587375" cy="7048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912" name="Picture 24">
            <a:extLst>
              <a:ext uri="{FF2B5EF4-FFF2-40B4-BE49-F238E27FC236}">
                <a16:creationId xmlns:a16="http://schemas.microsoft.com/office/drawing/2014/main" id="{48C0872F-B21B-4BE4-8E46-F117C475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4" y="2244341"/>
            <a:ext cx="1800224" cy="109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3" name="Picture 25">
            <a:extLst>
              <a:ext uri="{FF2B5EF4-FFF2-40B4-BE49-F238E27FC236}">
                <a16:creationId xmlns:a16="http://schemas.microsoft.com/office/drawing/2014/main" id="{5E0E2E85-3307-4B28-AEB1-4787F729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60244"/>
            <a:ext cx="1814020" cy="112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4" name="Picture 26">
            <a:extLst>
              <a:ext uri="{FF2B5EF4-FFF2-40B4-BE49-F238E27FC236}">
                <a16:creationId xmlns:a16="http://schemas.microsoft.com/office/drawing/2014/main" id="{00B8B72D-8E0F-42CE-B2F3-F9412FDB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90" y="5085184"/>
            <a:ext cx="2585523" cy="107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2AACA3D-E744-4139-8483-FFCC1ECCD956}"/>
              </a:ext>
            </a:extLst>
          </p:cNvPr>
          <p:cNvSpPr txBox="1"/>
          <p:nvPr/>
        </p:nvSpPr>
        <p:spPr>
          <a:xfrm>
            <a:off x="471686" y="3385353"/>
            <a:ext cx="15800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" dirty="0">
                <a:solidFill>
                  <a:prstClr val="black"/>
                </a:solidFill>
                <a:latin typeface="+mn-lt"/>
              </a:rPr>
              <a:t>3x3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 </a:t>
            </a:r>
            <a:r>
              <a:rPr lang="sl-SI" sz="1200" dirty="0">
                <a:solidFill>
                  <a:prstClr val="black"/>
                </a:solidFill>
                <a:latin typeface="+mn-lt"/>
              </a:rPr>
              <a:t>mm</a:t>
            </a:r>
            <a:r>
              <a:rPr lang="sl-SI" sz="1200" baseline="30000" dirty="0">
                <a:solidFill>
                  <a:prstClr val="black"/>
                </a:solidFill>
                <a:latin typeface="+mn-lt"/>
              </a:rPr>
              <a:t>2</a:t>
            </a:r>
            <a:r>
              <a:rPr lang="sl-SI" sz="1200" dirty="0">
                <a:solidFill>
                  <a:prstClr val="black"/>
                </a:solidFill>
                <a:latin typeface="+mn-lt"/>
              </a:rPr>
              <a:t> </a:t>
            </a:r>
            <a:r>
              <a:rPr lang="sl-SI" sz="1200" dirty="0" err="1">
                <a:solidFill>
                  <a:prstClr val="black"/>
                </a:solidFill>
                <a:latin typeface="+mn-lt"/>
              </a:rPr>
              <a:t>SiPM</a:t>
            </a:r>
            <a:r>
              <a:rPr lang="sl-SI" sz="12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a</a:t>
            </a:r>
            <a:r>
              <a:rPr lang="sl-SI" sz="1200" dirty="0" err="1">
                <a:solidFill>
                  <a:prstClr val="black"/>
                </a:solidFill>
                <a:latin typeface="+mn-lt"/>
              </a:rPr>
              <a:t>rray</a:t>
            </a:r>
            <a:endParaRPr lang="sl-SI" sz="1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4B0F6C-A170-43DA-BA36-5521DEC1060C}"/>
              </a:ext>
            </a:extLst>
          </p:cNvPr>
          <p:cNvSpPr txBox="1"/>
          <p:nvPr/>
        </p:nvSpPr>
        <p:spPr>
          <a:xfrm>
            <a:off x="7416800" y="7251700"/>
            <a:ext cx="1238250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 dirty="0">
                <a:solidFill>
                  <a:prstClr val="black"/>
                </a:solidFill>
                <a:latin typeface="+mn-lt"/>
              </a:rPr>
              <a:t>Long term goal 1x1mm2 SiPM array</a:t>
            </a:r>
          </a:p>
        </p:txBody>
      </p:sp>
      <p:sp>
        <p:nvSpPr>
          <p:cNvPr id="32" name="ZoneTexte 4">
            <a:extLst>
              <a:ext uri="{FF2B5EF4-FFF2-40B4-BE49-F238E27FC236}">
                <a16:creationId xmlns:a16="http://schemas.microsoft.com/office/drawing/2014/main" id="{A7362E95-351F-4504-93F7-B72B7CF03EAB}"/>
              </a:ext>
            </a:extLst>
          </p:cNvPr>
          <p:cNvSpPr txBox="1"/>
          <p:nvPr/>
        </p:nvSpPr>
        <p:spPr>
          <a:xfrm>
            <a:off x="7410450" y="6197600"/>
            <a:ext cx="1250950" cy="2301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prstClr val="black"/>
                </a:solidFill>
                <a:latin typeface="+mn-lt"/>
              </a:rPr>
              <a:t>Ultra granular </a:t>
            </a:r>
            <a:r>
              <a:rPr lang="en-US" sz="900" dirty="0" err="1">
                <a:solidFill>
                  <a:prstClr val="black"/>
                </a:solidFill>
                <a:latin typeface="+mn-lt"/>
              </a:rPr>
              <a:t>SiPMs</a:t>
            </a:r>
            <a:endParaRPr lang="en-US" sz="9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37918" name="Picture 31">
            <a:extLst>
              <a:ext uri="{FF2B5EF4-FFF2-40B4-BE49-F238E27FC236}">
                <a16:creationId xmlns:a16="http://schemas.microsoft.com/office/drawing/2014/main" id="{E2DFCE0D-EE9B-4C6B-95E4-EC9CB8BC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" y="4509120"/>
            <a:ext cx="1800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58445-2D10-4B63-A100-4E5A5F837E76}"/>
              </a:ext>
            </a:extLst>
          </p:cNvPr>
          <p:cNvSpPr txBox="1"/>
          <p:nvPr/>
        </p:nvSpPr>
        <p:spPr>
          <a:xfrm>
            <a:off x="236054" y="1180211"/>
            <a:ext cx="827929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80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CMOS-SPAD light sensors</a:t>
            </a:r>
            <a:r>
              <a:rPr lang="sl-SI" sz="1800" dirty="0">
                <a:solidFill>
                  <a:srgbClr val="0070C0"/>
                </a:solidFill>
                <a:latin typeface="+mn-lt"/>
              </a:rPr>
              <a:t>: co-integration of SPADs and electronics, digitised output signals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FE4C62DC-C9F8-4DF6-B75E-7829F951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144365"/>
            <a:ext cx="5236592" cy="2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533171-57B4-4085-8FFE-094F20D57F24}"/>
              </a:ext>
            </a:extLst>
          </p:cNvPr>
          <p:cNvSpPr txBox="1"/>
          <p:nvPr/>
        </p:nvSpPr>
        <p:spPr>
          <a:xfrm>
            <a:off x="349770" y="2065719"/>
            <a:ext cx="86566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800" dirty="0">
                <a:solidFill>
                  <a:prstClr val="black"/>
                </a:solidFill>
                <a:latin typeface="+mn-lt"/>
              </a:rPr>
              <a:t>spadRICH - Radiation-hard digital analog silicon photomultipliers for future upgrades of Ring Imaging Cherenkov detectors</a:t>
            </a:r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ED80CD9F-49C3-4F62-BE47-18F61C1F4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3190403"/>
            <a:ext cx="3530437" cy="2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>
            <a:extLst>
              <a:ext uri="{FF2B5EF4-FFF2-40B4-BE49-F238E27FC236}">
                <a16:creationId xmlns:a16="http://schemas.microsoft.com/office/drawing/2014/main" id="{EBF5350B-84AB-406E-8969-146EFFB19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9" t="909"/>
          <a:stretch>
            <a:fillRect/>
          </a:stretch>
        </p:blipFill>
        <p:spPr bwMode="auto">
          <a:xfrm>
            <a:off x="1141413" y="5949280"/>
            <a:ext cx="12636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>
            <a:extLst>
              <a:ext uri="{FF2B5EF4-FFF2-40B4-BE49-F238E27FC236}">
                <a16:creationId xmlns:a16="http://schemas.microsoft.com/office/drawing/2014/main" id="{F8E2BB16-5786-4A57-9478-B7EF7ACE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04"/>
          <a:stretch>
            <a:fillRect/>
          </a:stretch>
        </p:blipFill>
        <p:spPr bwMode="auto">
          <a:xfrm>
            <a:off x="246449" y="5966879"/>
            <a:ext cx="8953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itle 11">
            <a:extLst>
              <a:ext uri="{FF2B5EF4-FFF2-40B4-BE49-F238E27FC236}">
                <a16:creationId xmlns:a16="http://schemas.microsoft.com/office/drawing/2014/main" id="{217EDB76-244C-461A-B231-9661B3BFB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675" y="171450"/>
            <a:ext cx="7847013" cy="647700"/>
          </a:xfrm>
        </p:spPr>
        <p:txBody>
          <a:bodyPr>
            <a:spAutoFit/>
          </a:bodyPr>
          <a:lstStyle/>
          <a:p>
            <a:pPr defTabSz="685800" eaLnBrk="1" hangingPunct="1"/>
            <a:r>
              <a:rPr lang="en-US" altLang="en-SI" dirty="0" err="1">
                <a:solidFill>
                  <a:srgbClr val="3333CC"/>
                </a:solidFill>
              </a:rPr>
              <a:t>SiMs</a:t>
            </a:r>
            <a:r>
              <a:rPr lang="en-US" altLang="en-SI" dirty="0">
                <a:solidFill>
                  <a:srgbClr val="3333CC"/>
                </a:solidFill>
              </a:rPr>
              <a:t>: SPAD with micro-lenses</a:t>
            </a:r>
            <a:endParaRPr lang="sl-SI" altLang="en-SI" sz="1800" b="1" dirty="0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9ACB-2C2F-4FE5-B231-89AE1E787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" y="184150"/>
            <a:ext cx="3236912" cy="522288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GB" sz="2800" b="0">
                <a:latin typeface="+mn-lt"/>
              </a:rPr>
              <a:t>Light concentrators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1016000"/>
            <a:ext cx="23256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9D034D-F8ED-44DE-8462-8C2A477F9C22}"/>
              </a:ext>
            </a:extLst>
          </p:cNvPr>
          <p:cNvSpPr/>
          <p:nvPr/>
        </p:nvSpPr>
        <p:spPr>
          <a:xfrm>
            <a:off x="180975" y="938640"/>
            <a:ext cx="5459412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008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At the device level (lenses, Winston cones):</a:t>
            </a:r>
            <a:endParaRPr lang="en-GB" sz="1800" dirty="0">
              <a:solidFill>
                <a:srgbClr val="008000"/>
              </a:solidFill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reduce active are – reduce DCR (tolerate higher fluences)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use smaller faster devices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endParaRPr lang="en-GB" sz="1800" dirty="0">
              <a:solidFill>
                <a:srgbClr val="008000"/>
              </a:solidFill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At the micro-cell level (micro</a:t>
            </a:r>
            <a:r>
              <a:rPr lang="sl-SI" sz="1800" dirty="0">
                <a:solidFill>
                  <a:srgbClr val="00206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r>
              <a:rPr lang="en-GB" sz="1800" dirty="0">
                <a:solidFill>
                  <a:srgbClr val="00206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lenses, diffractive lenses, meta lenses):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compensate for low fill factor – small cells, </a:t>
            </a:r>
            <a:r>
              <a:rPr lang="en-GB" sz="1800" dirty="0" err="1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dSiPM</a:t>
            </a:r>
            <a:endParaRPr lang="en-GB" sz="1800" dirty="0">
              <a:solidFill>
                <a:srgbClr val="008000"/>
              </a:solidFill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concentrate light in cell centre – better timing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endParaRPr lang="en-GB" sz="1800" dirty="0">
              <a:solidFill>
                <a:srgbClr val="008000"/>
              </a:solidFill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Higher concentration – narrower angular acceptance</a:t>
            </a:r>
          </a:p>
          <a:p>
            <a:pPr>
              <a:defRPr/>
            </a:pPr>
            <a:endParaRPr lang="en-GB" sz="1800" dirty="0">
              <a:solidFill>
                <a:srgbClr val="008000"/>
              </a:solidFill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Imaging light concentrators: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smaller photon impact angles on the sensor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can be used with position-sensitive arrays</a:t>
            </a:r>
          </a:p>
          <a:p>
            <a:pPr>
              <a:defRPr/>
            </a:pPr>
            <a:endParaRPr lang="en-GB" sz="1800" dirty="0">
              <a:solidFill>
                <a:srgbClr val="008000"/>
              </a:solidFill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Non-imaging light concentrators: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larger photon impact angles on the sensor – directly coupled to the sensor</a:t>
            </a:r>
          </a:p>
          <a:p>
            <a:pPr>
              <a:defRPr/>
            </a:pPr>
            <a:endParaRPr lang="en-GB" sz="1800" dirty="0">
              <a:solidFill>
                <a:srgbClr val="008000"/>
              </a:solidFill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3686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059113"/>
            <a:ext cx="20320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492625"/>
            <a:ext cx="19034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916693-A583-4EC6-A407-AABD9B4AC282}"/>
              </a:ext>
            </a:extLst>
          </p:cNvPr>
          <p:cNvSpPr txBox="1">
            <a:spLocks/>
          </p:cNvSpPr>
          <p:nvPr/>
        </p:nvSpPr>
        <p:spPr>
          <a:xfrm>
            <a:off x="414338" y="193675"/>
            <a:ext cx="5713102" cy="48013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C1CFF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800" b="0" dirty="0" err="1">
                <a:latin typeface="+mn-lt"/>
              </a:rPr>
              <a:t>SiPM</a:t>
            </a:r>
            <a:r>
              <a:rPr lang="en-GB" sz="2800" b="0" dirty="0">
                <a:latin typeface="+mn-lt"/>
              </a:rPr>
              <a:t> RICH</a:t>
            </a:r>
            <a:r>
              <a:rPr lang="sl-SI" sz="2800" b="0" dirty="0">
                <a:latin typeface="+mn-lt"/>
              </a:rPr>
              <a:t> </a:t>
            </a:r>
            <a:r>
              <a:rPr lang="sl-SI" sz="2800" b="0" dirty="0" err="1">
                <a:latin typeface="+mn-lt"/>
              </a:rPr>
              <a:t>with</a:t>
            </a:r>
            <a:r>
              <a:rPr lang="sl-SI" sz="2800" b="0" dirty="0">
                <a:latin typeface="+mn-lt"/>
              </a:rPr>
              <a:t> </a:t>
            </a:r>
            <a:r>
              <a:rPr lang="sl-SI" sz="2800" b="0" dirty="0" err="1">
                <a:latin typeface="+mn-lt"/>
              </a:rPr>
              <a:t>light</a:t>
            </a:r>
            <a:r>
              <a:rPr lang="sl-SI" sz="2800" b="0" dirty="0">
                <a:latin typeface="+mn-lt"/>
              </a:rPr>
              <a:t> </a:t>
            </a:r>
            <a:r>
              <a:rPr lang="sl-SI" sz="2800" b="0" dirty="0" err="1">
                <a:latin typeface="+mn-lt"/>
              </a:rPr>
              <a:t>concentrators</a:t>
            </a:r>
            <a:endParaRPr lang="en-GB" sz="2800" b="0" dirty="0">
              <a:latin typeface="+mn-lt"/>
            </a:endParaRPr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29469"/>
            <a:ext cx="3291088" cy="119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63" y="1916832"/>
            <a:ext cx="2182221" cy="138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ross 5">
            <a:extLst>
              <a:ext uri="{FF2B5EF4-FFF2-40B4-BE49-F238E27FC236}">
                <a16:creationId xmlns:a16="http://schemas.microsoft.com/office/drawing/2014/main" id="{6E6CAB2F-311C-45CB-9544-8AB757BF353E}"/>
              </a:ext>
            </a:extLst>
          </p:cNvPr>
          <p:cNvSpPr/>
          <p:nvPr/>
        </p:nvSpPr>
        <p:spPr>
          <a:xfrm>
            <a:off x="2554288" y="5648325"/>
            <a:ext cx="150812" cy="150813"/>
          </a:xfrm>
          <a:prstGeom prst="plus">
            <a:avLst>
              <a:gd name="adj" fmla="val 39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pic>
        <p:nvPicPr>
          <p:cNvPr id="3789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884" y="2974609"/>
            <a:ext cx="2133116" cy="174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3" y="4048881"/>
            <a:ext cx="2712462" cy="271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1EF86C6-9681-4955-8899-B48FE6697691}"/>
                  </a:ext>
                </a:extLst>
              </p:cNvPr>
              <p:cNvSpPr/>
              <p:nvPr/>
            </p:nvSpPr>
            <p:spPr>
              <a:xfrm>
                <a:off x="108288" y="1075443"/>
                <a:ext cx="4414500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RICH photon detector module prototype:</a:t>
                </a:r>
              </a:p>
              <a:p>
                <a:endParaRPr lang="en-GB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Hamamatsu 64 channel MPPC module S11834-3388DF,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8×8 </m:t>
                    </m:r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array of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3×3 </m:t>
                    </m:r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</m:t>
                    </m:r>
                    <m:sSup>
                      <m:sSupPr>
                        <m:ctrlPr>
                          <a:rPr lang="en-GB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a:rPr lang="en-GB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SiPMs</a:t>
                </a: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en-GB" sz="1800" dirty="0">
                    <a:solidFill>
                      <a:srgbClr val="008000"/>
                    </a:solidFill>
                    <a:latin typeface="+mj-lt"/>
                    <a:ea typeface="MS Gothic" panose="020B0609070205080204" pitchFamily="49" charset="-128"/>
                    <a:cs typeface="Arial" panose="020B0604020202020204" pitchFamily="34" charset="0"/>
                  </a:rPr>
                  <a:t>@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solidFill>
                          <a:srgbClr val="008000"/>
                        </a:solidFill>
                        <a:latin typeface="+mj-lt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5 </m:t>
                    </m:r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+mj-lt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mm</m:t>
                    </m:r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j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pitch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matching array of quartz light concentrators used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two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20 </m:t>
                    </m:r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mm</m:t>
                    </m:r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thick aerogel tiles in focusing configuration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n</m:t>
                    </m:r>
                    <m: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=1.045, 1.055</m:t>
                    </m:r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)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tested in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5 </m:t>
                    </m:r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GeV</m:t>
                    </m:r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electron beam at DESY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endParaRPr lang="en-GB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1EF86C6-9681-4955-8899-B48FE66976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8" y="1075443"/>
                <a:ext cx="4414500" cy="3139321"/>
              </a:xfrm>
              <a:prstGeom prst="rect">
                <a:avLst/>
              </a:prstGeom>
              <a:blipFill>
                <a:blip r:embed="rId6"/>
                <a:stretch>
                  <a:fillRect l="-1243" t="-971"/>
                </a:stretch>
              </a:blipFill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63" y="4342639"/>
            <a:ext cx="2047593" cy="190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3BF2C-E64F-4D66-AB3D-396FFBDE28AF}"/>
              </a:ext>
            </a:extLst>
          </p:cNvPr>
          <p:cNvSpPr txBox="1"/>
          <p:nvPr/>
        </p:nvSpPr>
        <p:spPr>
          <a:xfrm>
            <a:off x="6139997" y="6309320"/>
            <a:ext cx="2556405" cy="162224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kern="0" dirty="0">
                <a:latin typeface="Arial" pitchFamily="34"/>
                <a:ea typeface="Lucida Sans Unicode" pitchFamily="2"/>
                <a:cs typeface="Tahoma" pitchFamily="2"/>
              </a:rPr>
              <a:t> </a:t>
            </a:r>
            <a:r>
              <a:rPr lang="fr-FR" sz="1100" kern="0" dirty="0">
                <a:latin typeface="Arial" pitchFamily="34"/>
                <a:ea typeface="Lucida Sans Unicode" pitchFamily="2"/>
                <a:cs typeface="Tahoma" pitchFamily="2"/>
              </a:rPr>
              <a:t>E. </a:t>
            </a:r>
            <a:r>
              <a:rPr lang="fr-FR" sz="1100" kern="0" dirty="0" err="1">
                <a:latin typeface="Arial" pitchFamily="34"/>
                <a:ea typeface="Lucida Sans Unicode" pitchFamily="2"/>
                <a:cs typeface="Tahoma" pitchFamily="2"/>
              </a:rPr>
              <a:t>Tahirović</a:t>
            </a:r>
            <a:r>
              <a:rPr lang="fr-FR" sz="1100" kern="0" dirty="0">
                <a:latin typeface="Arial" pitchFamily="34"/>
                <a:ea typeface="Lucida Sans Unicode" pitchFamily="2"/>
                <a:cs typeface="Tahoma" pitchFamily="2"/>
              </a:rPr>
              <a:t> et al., NIM A787 (2015) 203</a:t>
            </a:r>
            <a:endParaRPr lang="en-GB" sz="1100" kern="0" dirty="0">
              <a:latin typeface="Arial" pitchFamily="34"/>
              <a:ea typeface="Lucida Sans Unicode" pitchFamily="2"/>
              <a:cs typeface="Tahoma" pitchFamily="2"/>
              <a:hlinkClick r:id="rId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9ACB-2C2F-4FE5-B231-89AE1E787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8" y="116632"/>
            <a:ext cx="6316153" cy="646331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kumimoji="0" lang="en-US" altLang="en-SI" sz="3600" b="0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Microlenses</a:t>
            </a:r>
            <a:r>
              <a:rPr kumimoji="0" lang="en-US" altLang="en-SI" sz="36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for light collection</a:t>
            </a:r>
            <a:endParaRPr lang="en-GB" sz="3200" b="0" dirty="0">
              <a:latin typeface="+mn-lt"/>
            </a:endParaRP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r="1012"/>
          <a:stretch>
            <a:fillRect/>
          </a:stretch>
        </p:blipFill>
        <p:spPr bwMode="auto">
          <a:xfrm>
            <a:off x="229369" y="3395073"/>
            <a:ext cx="30019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69" y="3418731"/>
            <a:ext cx="1935162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" b="2972"/>
          <a:stretch>
            <a:fillRect/>
          </a:stretch>
        </p:blipFill>
        <p:spPr bwMode="auto">
          <a:xfrm>
            <a:off x="5857901" y="1171982"/>
            <a:ext cx="274478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06" y="3718768"/>
            <a:ext cx="31940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31" y="4857006"/>
            <a:ext cx="19351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33BF2C-E64F-4D66-AB3D-396FFBDE28AF}"/>
              </a:ext>
            </a:extLst>
          </p:cNvPr>
          <p:cNvSpPr txBox="1"/>
          <p:nvPr/>
        </p:nvSpPr>
        <p:spPr>
          <a:xfrm>
            <a:off x="6761931" y="6309320"/>
            <a:ext cx="1914525" cy="117475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88" kern="0" dirty="0">
                <a:latin typeface="Arial" pitchFamily="34"/>
                <a:ea typeface="Lucida Sans Unicode" pitchFamily="2"/>
                <a:cs typeface="Tahoma" pitchFamily="2"/>
              </a:rPr>
              <a:t> J.M. Pavia et al. </a:t>
            </a:r>
            <a:r>
              <a:rPr lang="en-GB" sz="788" kern="0" dirty="0" err="1">
                <a:latin typeface="Arial" pitchFamily="34"/>
                <a:ea typeface="Lucida Sans Unicode" pitchFamily="2"/>
                <a:cs typeface="Tahoma" pitchFamily="2"/>
              </a:rPr>
              <a:t>Opt.Exp</a:t>
            </a:r>
            <a:r>
              <a:rPr lang="en-GB" sz="788" kern="0" dirty="0">
                <a:latin typeface="Arial" pitchFamily="34"/>
                <a:ea typeface="Lucida Sans Unicode" pitchFamily="2"/>
                <a:cs typeface="Tahoma" pitchFamily="2"/>
              </a:rPr>
              <a:t>. 22-4(2014)4202</a:t>
            </a:r>
            <a:endParaRPr lang="en-GB" sz="788" kern="0" dirty="0">
              <a:latin typeface="Arial" pitchFamily="34"/>
              <a:ea typeface="Lucida Sans Unicode" pitchFamily="2"/>
              <a:cs typeface="Tahoma" pitchFamily="2"/>
              <a:hlinkClick r:id="rId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2FF43F-630B-42F4-8072-E89CCD230E3D}"/>
                  </a:ext>
                </a:extLst>
              </p:cNvPr>
              <p:cNvSpPr/>
              <p:nvPr/>
            </p:nvSpPr>
            <p:spPr>
              <a:xfrm>
                <a:off x="190164" y="1050890"/>
                <a:ext cx="546195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rgbClr val="00008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Micro-lens array coupled to SPAD array</a:t>
                </a:r>
              </a:p>
              <a:p>
                <a:endParaRPr lang="en-GB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CMOS SPAD array, 128x128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6</m:t>
                    </m:r>
                    <m:r>
                      <a:rPr lang="en-GB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GB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diameter @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25 </m:t>
                    </m:r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μm</m:t>
                    </m:r>
                  </m:oMath>
                </a14:m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pitch – 5% fill factor</a:t>
                </a:r>
              </a:p>
              <a:p>
                <a:pPr indent="-18000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matching polymer plano-convex micro-lens array</a:t>
                </a:r>
                <a:endParaRPr lang="en-GB" sz="1800" dirty="0">
                  <a:solidFill>
                    <a:srgbClr val="00206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 indent="-180000">
                  <a:buFont typeface="Arial" panose="020B0604020202020204" pitchFamily="34" charset="0"/>
                  <a:buChar char="•"/>
                </a:pPr>
                <a:endParaRPr lang="en-GB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2FF43F-630B-42F4-8072-E89CCD230E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64" y="1050890"/>
                <a:ext cx="5461956" cy="1754326"/>
              </a:xfrm>
              <a:prstGeom prst="rect">
                <a:avLst/>
              </a:prstGeom>
              <a:blipFill>
                <a:blip r:embed="rId8"/>
                <a:stretch>
                  <a:fillRect l="-893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Title 11">
            <a:extLst>
              <a:ext uri="{FF2B5EF4-FFF2-40B4-BE49-F238E27FC236}">
                <a16:creationId xmlns:a16="http://schemas.microsoft.com/office/drawing/2014/main" id="{217EDB76-244C-461A-B231-9661B3BFB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675" y="171450"/>
            <a:ext cx="7847013" cy="647700"/>
          </a:xfrm>
        </p:spPr>
        <p:txBody>
          <a:bodyPr>
            <a:spAutoFit/>
          </a:bodyPr>
          <a:lstStyle/>
          <a:p>
            <a:pPr defTabSz="685800" eaLnBrk="1" hangingPunct="1"/>
            <a:r>
              <a:rPr lang="en-US" altLang="en-SI" dirty="0" err="1">
                <a:solidFill>
                  <a:srgbClr val="3333CC"/>
                </a:solidFill>
              </a:rPr>
              <a:t>Microlenses</a:t>
            </a:r>
            <a:r>
              <a:rPr lang="en-US" altLang="en-SI" dirty="0">
                <a:solidFill>
                  <a:srgbClr val="3333CC"/>
                </a:solidFill>
              </a:rPr>
              <a:t> for light collection 2</a:t>
            </a:r>
            <a:endParaRPr lang="sl-SI" altLang="en-SI" sz="1800" b="1" dirty="0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38921" name="Picture 11">
            <a:extLst>
              <a:ext uri="{FF2B5EF4-FFF2-40B4-BE49-F238E27FC236}">
                <a16:creationId xmlns:a16="http://schemas.microsoft.com/office/drawing/2014/main" id="{2ACE285D-F42D-42B7-ACE5-FF699A32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78" y="1820540"/>
            <a:ext cx="2128837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2BB8BC-8F3D-49D0-8D2F-85006A2C211C}"/>
              </a:ext>
            </a:extLst>
          </p:cNvPr>
          <p:cNvSpPr txBox="1"/>
          <p:nvPr/>
        </p:nvSpPr>
        <p:spPr>
          <a:xfrm>
            <a:off x="251520" y="1369390"/>
            <a:ext cx="7907732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Increase the active</a:t>
            </a:r>
            <a:r>
              <a:rPr lang="sl-SI" sz="135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US" sz="135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area fraction </a:t>
            </a:r>
            <a:r>
              <a:rPr lang="sl-SI" sz="1350" b="1" dirty="0">
                <a:solidFill>
                  <a:srgbClr val="0070C0"/>
                </a:solidFill>
                <a:latin typeface="+mn-lt"/>
              </a:rPr>
              <a:t>– </a:t>
            </a:r>
            <a:r>
              <a:rPr lang="en-US" sz="1350" dirty="0">
                <a:solidFill>
                  <a:srgbClr val="0070C0"/>
                </a:solidFill>
                <a:latin typeface="+mn-lt"/>
              </a:rPr>
              <a:t>use </a:t>
            </a:r>
            <a:r>
              <a:rPr lang="en-US" sz="1350" dirty="0" err="1">
                <a:solidFill>
                  <a:srgbClr val="0070C0"/>
                </a:solidFill>
                <a:latin typeface="+mn-lt"/>
              </a:rPr>
              <a:t>microlenses</a:t>
            </a:r>
            <a:endParaRPr lang="en-GB" sz="135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94E4E7-5F79-4A94-B141-5A20AE1A7C86}"/>
              </a:ext>
            </a:extLst>
          </p:cNvPr>
          <p:cNvSpPr txBox="1"/>
          <p:nvPr/>
        </p:nvSpPr>
        <p:spPr>
          <a:xfrm>
            <a:off x="901378" y="3673153"/>
            <a:ext cx="2842060" cy="132665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kern="0" dirty="0">
                <a:latin typeface="Arial" pitchFamily="34"/>
                <a:ea typeface="Lucida Sans Unicode" pitchFamily="2"/>
                <a:cs typeface="Tahoma" pitchFamily="2"/>
              </a:rPr>
              <a:t>G. </a:t>
            </a:r>
            <a:r>
              <a:rPr lang="en-GB" sz="900" kern="0" dirty="0" err="1">
                <a:latin typeface="Arial" pitchFamily="34"/>
                <a:ea typeface="Lucida Sans Unicode" pitchFamily="2"/>
                <a:cs typeface="Tahoma" pitchFamily="2"/>
              </a:rPr>
              <a:t>Haefeli</a:t>
            </a:r>
            <a:r>
              <a:rPr lang="en-GB" sz="900" kern="0" dirty="0">
                <a:latin typeface="Arial" pitchFamily="34"/>
                <a:ea typeface="Lucida Sans Unicode" pitchFamily="2"/>
                <a:cs typeface="Tahoma" pitchFamily="2"/>
              </a:rPr>
              <a:t> et al., TNS, DOI 10.1109/TNS.2025.3542597</a:t>
            </a:r>
            <a:endParaRPr lang="en-GB" sz="900" kern="0" dirty="0">
              <a:latin typeface="Arial" pitchFamily="34"/>
              <a:ea typeface="Lucida Sans Unicode" pitchFamily="2"/>
              <a:cs typeface="Tahoma" pitchFamily="2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387594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Content Placeholder 1"/>
          <p:cNvSpPr>
            <a:spLocks noGrp="1"/>
          </p:cNvSpPr>
          <p:nvPr>
            <p:ph idx="1"/>
          </p:nvPr>
        </p:nvSpPr>
        <p:spPr>
          <a:xfrm>
            <a:off x="3419873" y="1071563"/>
            <a:ext cx="5724127" cy="1709365"/>
          </a:xfrm>
        </p:spPr>
        <p:txBody>
          <a:bodyPr/>
          <a:lstStyle/>
          <a:p>
            <a:pPr>
              <a:buNone/>
              <a:defRPr/>
            </a:pPr>
            <a:r>
              <a:rPr lang="sl-SI" altLang="en-US" sz="1800" dirty="0">
                <a:sym typeface="Wingdings" panose="05000000000000000000" pitchFamily="2" charset="2"/>
              </a:rPr>
              <a:t>Show </a:t>
            </a:r>
            <a:r>
              <a:rPr lang="sl-SI" altLang="en-US" sz="1800" dirty="0" err="1">
                <a:sym typeface="Wingdings" panose="05000000000000000000" pitchFamily="2" charset="2"/>
              </a:rPr>
              <a:t>stopper</a:t>
            </a:r>
            <a:r>
              <a:rPr lang="sl-SI" altLang="en-US" sz="1800" dirty="0">
                <a:sym typeface="Wingdings" panose="05000000000000000000" pitchFamily="2" charset="2"/>
              </a:rPr>
              <a:t> at </a:t>
            </a:r>
            <a:r>
              <a:rPr lang="sl-SI" altLang="en-US" sz="1800" dirty="0" err="1">
                <a:sym typeface="Wingdings" panose="05000000000000000000" pitchFamily="2" charset="2"/>
              </a:rPr>
              <a:t>fluences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above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~</a:t>
            </a:r>
            <a:r>
              <a:rPr lang="sl-SI" altLang="en-US" sz="1800" dirty="0">
                <a:solidFill>
                  <a:srgbClr val="FF0000"/>
                </a:solidFill>
              </a:rPr>
              <a:t>10</a:t>
            </a:r>
            <a:r>
              <a:rPr lang="sl-SI" altLang="en-US" sz="1800" baseline="30000" dirty="0">
                <a:solidFill>
                  <a:srgbClr val="FF0000"/>
                </a:solidFill>
              </a:rPr>
              <a:t>11</a:t>
            </a:r>
            <a:r>
              <a:rPr lang="sl-SI" altLang="en-US" sz="1800" dirty="0">
                <a:sym typeface="Wingdings" panose="05000000000000000000" pitchFamily="2" charset="2"/>
              </a:rPr>
              <a:t> in </a:t>
            </a:r>
            <a:r>
              <a:rPr lang="sl-SI" altLang="en-US" sz="1800" dirty="0" err="1">
                <a:sym typeface="Wingdings" panose="05000000000000000000" pitchFamily="2" charset="2"/>
              </a:rPr>
              <a:t>case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single</a:t>
            </a:r>
            <a:r>
              <a:rPr lang="sl-SI" altLang="en-US" sz="1800" dirty="0">
                <a:sym typeface="Wingdings" panose="05000000000000000000" pitchFamily="2" charset="2"/>
              </a:rPr>
              <a:t> (</a:t>
            </a:r>
            <a:r>
              <a:rPr lang="sl-SI" altLang="en-US" sz="1800" dirty="0" err="1">
                <a:sym typeface="Wingdings" panose="05000000000000000000" pitchFamily="2" charset="2"/>
              </a:rPr>
              <a:t>or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few</a:t>
            </a:r>
            <a:r>
              <a:rPr lang="sl-SI" altLang="en-US" sz="1800" dirty="0">
                <a:sym typeface="Wingdings" panose="05000000000000000000" pitchFamily="2" charset="2"/>
              </a:rPr>
              <a:t>) </a:t>
            </a:r>
            <a:r>
              <a:rPr lang="sl-SI" altLang="en-US" sz="1800" dirty="0" err="1">
                <a:sym typeface="Wingdings" panose="05000000000000000000" pitchFamily="2" charset="2"/>
              </a:rPr>
              <a:t>photon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sensitivity</a:t>
            </a:r>
            <a:r>
              <a:rPr lang="sl-SI" altLang="en-US" sz="1800" dirty="0">
                <a:sym typeface="Wingdings" panose="05000000000000000000" pitchFamily="2" charset="2"/>
              </a:rPr>
              <a:t> is </a:t>
            </a:r>
            <a:r>
              <a:rPr lang="sl-SI" altLang="en-US" sz="1800" dirty="0" err="1">
                <a:sym typeface="Wingdings" panose="05000000000000000000" pitchFamily="2" charset="2"/>
              </a:rPr>
              <a:t>required</a:t>
            </a:r>
            <a:r>
              <a:rPr lang="sl-SI" altLang="en-US" sz="1800" dirty="0">
                <a:sym typeface="Wingdings" panose="05000000000000000000" pitchFamily="2" charset="2"/>
              </a:rPr>
              <a:t>!</a:t>
            </a:r>
            <a:endParaRPr lang="sl-SI" altLang="en-US" sz="1800" dirty="0"/>
          </a:p>
          <a:p>
            <a:pPr>
              <a:buFontTx/>
              <a:buNone/>
              <a:defRPr/>
            </a:pPr>
            <a:endParaRPr lang="sl-SI" altLang="en-US" sz="1800" dirty="0"/>
          </a:p>
          <a:p>
            <a:pPr>
              <a:buFontTx/>
              <a:buNone/>
              <a:defRPr/>
            </a:pPr>
            <a:r>
              <a:rPr lang="sl-SI" altLang="en-US" sz="1600" dirty="0"/>
              <a:t>(</a:t>
            </a:r>
            <a:r>
              <a:rPr lang="sl-SI" altLang="en-US" sz="1600" dirty="0" err="1"/>
              <a:t>e.g</a:t>
            </a:r>
            <a:r>
              <a:rPr lang="sl-SI" altLang="en-US" sz="1600" dirty="0"/>
              <a:t>. </a:t>
            </a:r>
            <a:r>
              <a:rPr lang="sl-SI" altLang="en-US" sz="1600" dirty="0" err="1"/>
              <a:t>expected</a:t>
            </a:r>
            <a:r>
              <a:rPr lang="sl-SI" altLang="en-US" sz="1600" dirty="0"/>
              <a:t> </a:t>
            </a:r>
            <a:r>
              <a:rPr lang="sl-SI" altLang="en-US" sz="1600" dirty="0" err="1"/>
              <a:t>fluence</a:t>
            </a:r>
            <a:r>
              <a:rPr lang="sl-SI" altLang="en-US" sz="1600" dirty="0"/>
              <a:t> in </a:t>
            </a:r>
            <a:r>
              <a:rPr lang="sl-SI" altLang="en-US" sz="1600" dirty="0" err="1"/>
              <a:t>the</a:t>
            </a:r>
            <a:r>
              <a:rPr lang="sl-SI" altLang="en-US" sz="1600" dirty="0"/>
              <a:t> ARICH area </a:t>
            </a:r>
            <a:r>
              <a:rPr lang="sl-SI" altLang="en-US" sz="1600" dirty="0" err="1"/>
              <a:t>of</a:t>
            </a:r>
            <a:r>
              <a:rPr lang="sl-SI" altLang="en-US" sz="1600" dirty="0"/>
              <a:t> Belle II:  </a:t>
            </a:r>
            <a:r>
              <a:rPr lang="sl-SI" altLang="en-US" sz="1600" dirty="0">
                <a:sym typeface="Wingdings" panose="05000000000000000000" pitchFamily="2" charset="2"/>
              </a:rPr>
              <a:t>2-20 </a:t>
            </a:r>
            <a:r>
              <a:rPr lang="sl-SI" altLang="en-US" sz="1600" dirty="0"/>
              <a:t>10</a:t>
            </a:r>
            <a:r>
              <a:rPr lang="sl-SI" altLang="en-US" sz="1600" baseline="30000" dirty="0"/>
              <a:t>11 </a:t>
            </a:r>
            <a:r>
              <a:rPr lang="sl-SI" altLang="en-US" sz="1600" dirty="0"/>
              <a:t>n cm</a:t>
            </a:r>
            <a:r>
              <a:rPr lang="sl-SI" altLang="en-US" sz="1600" baseline="30000" dirty="0"/>
              <a:t>-2</a:t>
            </a:r>
            <a:r>
              <a:rPr lang="sl-SI" altLang="en-US" sz="1600" dirty="0"/>
              <a:t> )</a:t>
            </a:r>
            <a:endParaRPr lang="sl-SI" altLang="en-US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  <a:defRPr/>
            </a:pPr>
            <a:endParaRPr lang="sl-SI" altLang="en-US" sz="1800" dirty="0">
              <a:sym typeface="Wingdings" panose="05000000000000000000" pitchFamily="2" charset="2"/>
            </a:endParaRPr>
          </a:p>
        </p:txBody>
      </p:sp>
      <p:sp>
        <p:nvSpPr>
          <p:cNvPr id="39939" name="Tit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 dirty="0" err="1"/>
              <a:t>SiPMs</a:t>
            </a:r>
            <a:r>
              <a:rPr lang="sl-SI" altLang="en-US" dirty="0"/>
              <a:t>: </a:t>
            </a:r>
            <a:r>
              <a:rPr lang="sl-SI" altLang="en-US" dirty="0" err="1"/>
              <a:t>Radiation</a:t>
            </a:r>
            <a:r>
              <a:rPr lang="sl-SI" altLang="en-US" dirty="0"/>
              <a:t> </a:t>
            </a:r>
            <a:r>
              <a:rPr lang="sl-SI" altLang="en-US" dirty="0" err="1"/>
              <a:t>damage</a:t>
            </a:r>
            <a:endParaRPr lang="sl-SI" altLang="en-US" dirty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" y="1051987"/>
            <a:ext cx="3232199" cy="283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395536" y="3920309"/>
            <a:ext cx="8496944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sl-SI" altLang="en-US" sz="1800" dirty="0">
                <a:sym typeface="Wingdings" panose="05000000000000000000" pitchFamily="2" charset="2"/>
              </a:rPr>
              <a:t>Use </a:t>
            </a:r>
            <a:r>
              <a:rPr lang="sl-SI" altLang="en-US" sz="1800" dirty="0" err="1">
                <a:sym typeface="Wingdings" panose="05000000000000000000" pitchFamily="2" charset="2"/>
              </a:rPr>
              <a:t>of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wave</a:t>
            </a:r>
            <a:r>
              <a:rPr lang="sl-SI" altLang="en-US" sz="1800" dirty="0">
                <a:sym typeface="Wingdings" panose="05000000000000000000" pitchFamily="2" charset="2"/>
              </a:rPr>
              <a:t>-form </a:t>
            </a:r>
            <a:r>
              <a:rPr lang="sl-SI" altLang="en-US" sz="1800" dirty="0" err="1">
                <a:sym typeface="Wingdings" panose="05000000000000000000" pitchFamily="2" charset="2"/>
              </a:rPr>
              <a:t>sampling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readout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electronics</a:t>
            </a:r>
            <a:endParaRPr lang="sl-SI" altLang="en-US" sz="1800" dirty="0">
              <a:sym typeface="Wingdings" panose="05000000000000000000" pitchFamily="2" charset="2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endParaRPr lang="sl-SI" altLang="en-US" sz="1800" dirty="0">
              <a:sym typeface="Wingdings" panose="05000000000000000000" pitchFamily="2" charset="2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en-US" sz="1800" dirty="0">
                <a:sym typeface="Wingdings" panose="05000000000000000000" pitchFamily="2" charset="2"/>
              </a:rPr>
              <a:t>Operating the </a:t>
            </a:r>
            <a:r>
              <a:rPr lang="en-US" altLang="en-US" sz="1800" dirty="0" err="1">
                <a:sym typeface="Wingdings" panose="05000000000000000000" pitchFamily="2" charset="2"/>
              </a:rPr>
              <a:t>SiPMs</a:t>
            </a:r>
            <a:r>
              <a:rPr lang="en-US" altLang="en-US" sz="1800" dirty="0">
                <a:sym typeface="Wingdings" panose="05000000000000000000" pitchFamily="2" charset="2"/>
              </a:rPr>
              <a:t> at lower temperature</a:t>
            </a:r>
            <a:endParaRPr lang="sl-SI" altLang="en-US" sz="1800" dirty="0">
              <a:sym typeface="Wingdings" panose="05000000000000000000" pitchFamily="2" charset="2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endParaRPr lang="en-US" altLang="en-US" sz="1800" dirty="0">
              <a:sym typeface="Wingdings" panose="05000000000000000000" pitchFamily="2" charset="2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en-US" sz="1800" dirty="0">
                <a:sym typeface="Wingdings" panose="05000000000000000000" pitchFamily="2" charset="2"/>
              </a:rPr>
              <a:t>Annealing periodically (annealing at elevated temperature is preferred)</a:t>
            </a:r>
            <a:endParaRPr lang="sl-SI" altLang="en-US" sz="1800" dirty="0">
              <a:sym typeface="Wingdings" panose="05000000000000000000" pitchFamily="2" charset="2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endParaRPr lang="en-US" altLang="en-US" sz="1800" dirty="0">
              <a:sym typeface="Wingdings" panose="05000000000000000000" pitchFamily="2" charset="2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en-US" sz="1800" dirty="0">
                <a:sym typeface="Wingdings" panose="05000000000000000000" pitchFamily="2" charset="2"/>
              </a:rPr>
              <a:t>Reducing recovery time to lower cell </a:t>
            </a:r>
            <a:r>
              <a:rPr lang="en-US" altLang="en-US" sz="1800" dirty="0" err="1">
                <a:sym typeface="Wingdings" panose="05000000000000000000" pitchFamily="2" charset="2"/>
              </a:rPr>
              <a:t>occupanc</a:t>
            </a:r>
            <a:r>
              <a:rPr lang="sl-SI" altLang="en-US" sz="1800" dirty="0">
                <a:sym typeface="Wingdings" panose="05000000000000000000" pitchFamily="2" charset="2"/>
              </a:rPr>
              <a:t>y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endParaRPr lang="sl-SI" altLang="en-US" sz="18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1800" dirty="0">
                <a:sym typeface="Wingdings" panose="05000000000000000000" pitchFamily="2" charset="2"/>
              </a:rPr>
              <a:t> </a:t>
            </a:r>
            <a:r>
              <a:rPr lang="sl-SI" altLang="en-US" sz="1800" dirty="0" err="1">
                <a:sym typeface="Wingdings" panose="05000000000000000000" pitchFamily="2" charset="2"/>
              </a:rPr>
              <a:t>Radiation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resistant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SiPMs</a:t>
            </a:r>
            <a:r>
              <a:rPr lang="sl-SI" altLang="en-US" sz="1800" dirty="0">
                <a:sym typeface="Wingdings" panose="05000000000000000000" pitchFamily="2" charset="2"/>
              </a:rPr>
              <a:t>, </a:t>
            </a:r>
            <a:r>
              <a:rPr lang="sl-SI" altLang="en-US" sz="1800" dirty="0" err="1">
                <a:sym typeface="Wingdings" panose="05000000000000000000" pitchFamily="2" charset="2"/>
              </a:rPr>
              <a:t>other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materials</a:t>
            </a:r>
            <a:r>
              <a:rPr lang="sl-SI" altLang="en-US" sz="1800" dirty="0">
                <a:sym typeface="Wingdings" panose="05000000000000000000" pitchFamily="2" charset="2"/>
              </a:rPr>
              <a:t>? </a:t>
            </a:r>
            <a:r>
              <a:rPr lang="sl-SI" alt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B6EC1D-FEB1-4DAA-A9EA-8FE852AF5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3112477"/>
            <a:ext cx="1800200" cy="40654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Waveforms from irradiated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SiPMs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				</a:t>
            </a:r>
            <a:endParaRPr lang="sl-SI" altLang="en-SI" sz="1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3607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0204" y="1124744"/>
            <a:ext cx="4257040" cy="837089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 marR="2540">
              <a:spcBef>
                <a:spcPts val="48"/>
              </a:spcBef>
            </a:pPr>
            <a:r>
              <a:rPr lang="sl-SI" sz="1800" spc="-3" dirty="0" err="1">
                <a:solidFill>
                  <a:schemeClr val="accent2"/>
                </a:solidFill>
                <a:latin typeface="+mn-lt"/>
                <a:cs typeface="Arial"/>
              </a:rPr>
              <a:t>Beyond</a:t>
            </a:r>
            <a:r>
              <a:rPr lang="sl-SI" sz="1800" spc="-3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lang="en-US" sz="1800" spc="-3" dirty="0">
                <a:solidFill>
                  <a:schemeClr val="accent2"/>
                </a:solidFill>
                <a:cs typeface="Arial"/>
              </a:rPr>
              <a:t>10</a:t>
            </a:r>
            <a:r>
              <a:rPr lang="en-US" sz="1800" spc="-4" baseline="24305" dirty="0">
                <a:solidFill>
                  <a:schemeClr val="accent2"/>
                </a:solidFill>
                <a:cs typeface="Arial"/>
              </a:rPr>
              <a:t>7</a:t>
            </a:r>
            <a:r>
              <a:rPr lang="en-US" sz="1800" spc="-3" dirty="0">
                <a:solidFill>
                  <a:schemeClr val="accent2"/>
                </a:solidFill>
                <a:cs typeface="Arial"/>
              </a:rPr>
              <a:t>÷10</a:t>
            </a:r>
            <a:r>
              <a:rPr lang="en-US" sz="1800" spc="-4" baseline="24305" dirty="0">
                <a:solidFill>
                  <a:schemeClr val="accent2"/>
                </a:solidFill>
                <a:cs typeface="Arial"/>
              </a:rPr>
              <a:t>8</a:t>
            </a:r>
            <a:r>
              <a:rPr lang="en-US" sz="1800" spc="199" baseline="24305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1800" spc="-3" dirty="0" err="1">
                <a:solidFill>
                  <a:schemeClr val="accent2"/>
                </a:solidFill>
                <a:cs typeface="Arial"/>
              </a:rPr>
              <a:t>n</a:t>
            </a:r>
            <a:r>
              <a:rPr lang="en-US" sz="1800" spc="-4" baseline="-20833" dirty="0" err="1">
                <a:solidFill>
                  <a:schemeClr val="accent2"/>
                </a:solidFill>
                <a:cs typeface="Arial"/>
              </a:rPr>
              <a:t>eq</a:t>
            </a:r>
            <a:r>
              <a:rPr lang="en-US" sz="1800" spc="-3" dirty="0">
                <a:solidFill>
                  <a:schemeClr val="accent2"/>
                </a:solidFill>
                <a:cs typeface="Arial"/>
              </a:rPr>
              <a:t>/cm</a:t>
            </a:r>
            <a:r>
              <a:rPr lang="en-US" sz="1800" spc="-4" baseline="24305" dirty="0">
                <a:solidFill>
                  <a:schemeClr val="accent2"/>
                </a:solidFill>
                <a:cs typeface="Arial"/>
              </a:rPr>
              <a:t>2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little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correlation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between the DCR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before and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after</a:t>
            </a:r>
            <a:r>
              <a:rPr sz="1800" spc="-5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irradiation: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0204" y="2108903"/>
            <a:ext cx="4441825" cy="150682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47650" indent="-228600">
              <a:spcBef>
                <a:spcPts val="50"/>
              </a:spcBef>
              <a:buChar char="•"/>
              <a:tabLst>
                <a:tab pos="247333" algn="l"/>
                <a:tab pos="247650" algn="l"/>
              </a:tabLst>
            </a:pP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All technologies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seem to “converge” towards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similar</a:t>
            </a:r>
            <a:r>
              <a:rPr sz="1800" spc="25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values</a:t>
            </a:r>
            <a:endParaRPr lang="sl-SI" sz="1800" spc="-3" dirty="0">
              <a:solidFill>
                <a:schemeClr val="accent2"/>
              </a:solidFill>
              <a:latin typeface="+mn-lt"/>
              <a:cs typeface="Arial"/>
            </a:endParaRPr>
          </a:p>
          <a:p>
            <a:pPr marL="247650" marR="21590" indent="-228600">
              <a:spcBef>
                <a:spcPts val="900"/>
              </a:spcBef>
              <a:buChar char="•"/>
              <a:tabLst>
                <a:tab pos="247333" algn="l"/>
                <a:tab pos="247650" algn="l"/>
              </a:tabLst>
            </a:pP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Independence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of </a:t>
            </a:r>
            <a:r>
              <a:rPr sz="1800" spc="-5" dirty="0">
                <a:solidFill>
                  <a:schemeClr val="accent2"/>
                </a:solidFill>
                <a:latin typeface="+mn-lt"/>
                <a:cs typeface="Arial"/>
              </a:rPr>
              <a:t>bulk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damage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from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contaminants in </a:t>
            </a:r>
            <a:r>
              <a:rPr sz="1800" dirty="0">
                <a:solidFill>
                  <a:schemeClr val="accent2"/>
                </a:solidFill>
                <a:latin typeface="+mn-lt"/>
                <a:cs typeface="Arial"/>
              </a:rPr>
              <a:t>the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SiPM  starting</a:t>
            </a:r>
            <a:r>
              <a:rPr sz="1800" spc="-10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1800" spc="-3" dirty="0">
                <a:solidFill>
                  <a:schemeClr val="accent2"/>
                </a:solidFill>
                <a:latin typeface="+mn-lt"/>
                <a:cs typeface="Arial"/>
              </a:rPr>
              <a:t>material?</a:t>
            </a:r>
            <a:endParaRPr sz="1800" dirty="0">
              <a:solidFill>
                <a:schemeClr val="accent2"/>
              </a:solidFill>
              <a:latin typeface="+mn-lt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83708" y="1111758"/>
            <a:ext cx="3444240" cy="2602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object 9"/>
          <p:cNvSpPr/>
          <p:nvPr/>
        </p:nvSpPr>
        <p:spPr>
          <a:xfrm>
            <a:off x="8120253" y="3048381"/>
            <a:ext cx="853440" cy="278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8120253" y="3048381"/>
            <a:ext cx="853440" cy="279083"/>
          </a:xfrm>
          <a:custGeom>
            <a:avLst/>
            <a:gdLst/>
            <a:ahLst/>
            <a:cxnLst/>
            <a:rect l="l" t="t" r="r" b="b"/>
            <a:pathLst>
              <a:path w="1706880" h="558164">
                <a:moveTo>
                  <a:pt x="0" y="151384"/>
                </a:moveTo>
                <a:lnTo>
                  <a:pt x="7721" y="103550"/>
                </a:lnTo>
                <a:lnTo>
                  <a:pt x="29220" y="61996"/>
                </a:lnTo>
                <a:lnTo>
                  <a:pt x="61996" y="29220"/>
                </a:lnTo>
                <a:lnTo>
                  <a:pt x="103550" y="7721"/>
                </a:lnTo>
                <a:lnTo>
                  <a:pt x="151384" y="0"/>
                </a:lnTo>
                <a:lnTo>
                  <a:pt x="1555496" y="0"/>
                </a:lnTo>
                <a:lnTo>
                  <a:pt x="1603329" y="7721"/>
                </a:lnTo>
                <a:lnTo>
                  <a:pt x="1644883" y="29220"/>
                </a:lnTo>
                <a:lnTo>
                  <a:pt x="1677659" y="61996"/>
                </a:lnTo>
                <a:lnTo>
                  <a:pt x="1699158" y="103550"/>
                </a:lnTo>
                <a:lnTo>
                  <a:pt x="1706880" y="151384"/>
                </a:lnTo>
                <a:lnTo>
                  <a:pt x="1706880" y="406400"/>
                </a:lnTo>
                <a:lnTo>
                  <a:pt x="1699158" y="454233"/>
                </a:lnTo>
                <a:lnTo>
                  <a:pt x="1677659" y="495787"/>
                </a:lnTo>
                <a:lnTo>
                  <a:pt x="1644883" y="528563"/>
                </a:lnTo>
                <a:lnTo>
                  <a:pt x="1603329" y="550062"/>
                </a:lnTo>
                <a:lnTo>
                  <a:pt x="1555496" y="557784"/>
                </a:lnTo>
                <a:lnTo>
                  <a:pt x="151384" y="557784"/>
                </a:lnTo>
                <a:lnTo>
                  <a:pt x="103550" y="550062"/>
                </a:lnTo>
                <a:lnTo>
                  <a:pt x="61996" y="528563"/>
                </a:lnTo>
                <a:lnTo>
                  <a:pt x="29220" y="495787"/>
                </a:lnTo>
                <a:lnTo>
                  <a:pt x="7721" y="454233"/>
                </a:lnTo>
                <a:lnTo>
                  <a:pt x="0" y="406400"/>
                </a:lnTo>
                <a:lnTo>
                  <a:pt x="0" y="151384"/>
                </a:lnTo>
                <a:close/>
              </a:path>
            </a:pathLst>
          </a:custGeom>
          <a:ln w="2895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 txBox="1"/>
          <p:nvPr/>
        </p:nvSpPr>
        <p:spPr>
          <a:xfrm>
            <a:off x="8229918" y="3093784"/>
            <a:ext cx="634048" cy="175369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19050">
              <a:spcBef>
                <a:spcPts val="48"/>
              </a:spcBef>
            </a:pPr>
            <a:r>
              <a:rPr sz="1100" dirty="0">
                <a:solidFill>
                  <a:srgbClr val="00AF50"/>
                </a:solidFill>
                <a:latin typeface="Arial"/>
                <a:cs typeface="Arial"/>
              </a:rPr>
              <a:t>V</a:t>
            </a:r>
            <a:r>
              <a:rPr sz="1088" baseline="-21072" dirty="0">
                <a:solidFill>
                  <a:srgbClr val="00AF50"/>
                </a:solidFill>
                <a:latin typeface="Arial"/>
                <a:cs typeface="Arial"/>
              </a:rPr>
              <a:t>OV </a:t>
            </a:r>
            <a:r>
              <a:rPr sz="1100" spc="-3" dirty="0">
                <a:solidFill>
                  <a:srgbClr val="00AF50"/>
                </a:solidFill>
                <a:latin typeface="Arial"/>
                <a:cs typeface="Arial"/>
              </a:rPr>
              <a:t>= 3</a:t>
            </a:r>
            <a:r>
              <a:rPr sz="1100" spc="-13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100" spc="-3" dirty="0">
                <a:solidFill>
                  <a:srgbClr val="00AF50"/>
                </a:solidFill>
                <a:latin typeface="Arial"/>
                <a:cs typeface="Arial"/>
              </a:rPr>
              <a:t>V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88860" y="178927"/>
            <a:ext cx="4768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altLang="en-US" sz="3200" dirty="0" err="1">
                <a:solidFill>
                  <a:schemeClr val="accent2"/>
                </a:solidFill>
              </a:rPr>
              <a:t>SiPMs</a:t>
            </a:r>
            <a:r>
              <a:rPr lang="sl-SI" altLang="en-US" sz="3200" dirty="0">
                <a:solidFill>
                  <a:schemeClr val="accent2"/>
                </a:solidFill>
              </a:rPr>
              <a:t>: </a:t>
            </a:r>
            <a:r>
              <a:rPr lang="sl-SI" altLang="en-US" sz="3200" dirty="0" err="1">
                <a:solidFill>
                  <a:schemeClr val="accent2"/>
                </a:solidFill>
              </a:rPr>
              <a:t>Radiation</a:t>
            </a:r>
            <a:r>
              <a:rPr lang="sl-SI" altLang="en-US" sz="3200" dirty="0">
                <a:solidFill>
                  <a:schemeClr val="accent2"/>
                </a:solidFill>
              </a:rPr>
              <a:t> </a:t>
            </a:r>
            <a:r>
              <a:rPr lang="sl-SI" altLang="en-US" sz="3200" dirty="0" err="1">
                <a:solidFill>
                  <a:schemeClr val="accent2"/>
                </a:solidFill>
              </a:rPr>
              <a:t>damage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59D103-C514-492B-BA36-E9899B765D2E}"/>
              </a:ext>
            </a:extLst>
          </p:cNvPr>
          <p:cNvSpPr txBox="1"/>
          <p:nvPr/>
        </p:nvSpPr>
        <p:spPr>
          <a:xfrm>
            <a:off x="7387105" y="855479"/>
            <a:ext cx="1189941" cy="154851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AE" sz="1050" kern="0" dirty="0">
                <a:latin typeface="Arial" pitchFamily="34"/>
                <a:ea typeface="Lucida Sans Unicode" pitchFamily="2"/>
                <a:cs typeface="Tahoma" pitchFamily="2"/>
              </a:rPr>
              <a:t> A. Gola</a:t>
            </a:r>
            <a:r>
              <a:rPr lang="sl-SI" sz="1050" kern="0" dirty="0">
                <a:latin typeface="Arial" pitchFamily="34"/>
                <a:ea typeface="Lucida Sans Unicode" pitchFamily="2"/>
                <a:cs typeface="Tahoma" pitchFamily="2"/>
              </a:rPr>
              <a:t>, RICH2022</a:t>
            </a:r>
            <a:endParaRPr lang="en-AE" sz="1050" kern="0" dirty="0">
              <a:latin typeface="Arial" pitchFamily="34"/>
              <a:ea typeface="Lucida Sans Unicode" pitchFamily="2"/>
              <a:cs typeface="Tahoma" pitchFamily="2"/>
              <a:hlinkClick r:id="rId4"/>
            </a:endParaRPr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3094026" y="4265148"/>
            <a:ext cx="6049973" cy="1447308"/>
          </a:xfrm>
        </p:spPr>
        <p:txBody>
          <a:bodyPr/>
          <a:lstStyle/>
          <a:p>
            <a:pPr>
              <a:buNone/>
              <a:defRPr/>
            </a:pPr>
            <a:r>
              <a:rPr lang="en-US" altLang="en-US" sz="1800" dirty="0">
                <a:sym typeface="Wingdings" panose="05000000000000000000" pitchFamily="2" charset="2"/>
              </a:rPr>
              <a:t>Room temperature annealing (20-25°C) 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for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samples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irradiated</a:t>
            </a:r>
            <a:r>
              <a:rPr lang="sl-SI" altLang="en-US" sz="1800" dirty="0">
                <a:sym typeface="Wingdings" panose="05000000000000000000" pitchFamily="2" charset="2"/>
              </a:rPr>
              <a:t> to </a:t>
            </a:r>
            <a:r>
              <a:rPr lang="en-US" altLang="en-US" sz="1800" dirty="0">
                <a:sym typeface="Wingdings" panose="05000000000000000000" pitchFamily="2" charset="2"/>
              </a:rPr>
              <a:t>6.4∙10</a:t>
            </a:r>
            <a:r>
              <a:rPr lang="en-US" altLang="en-US" sz="1800" baseline="30000" dirty="0">
                <a:sym typeface="Wingdings" panose="05000000000000000000" pitchFamily="2" charset="2"/>
              </a:rPr>
              <a:t>11</a:t>
            </a:r>
            <a:r>
              <a:rPr lang="en-US" altLang="en-US" sz="1800" dirty="0">
                <a:sym typeface="Wingdings" panose="05000000000000000000" pitchFamily="2" charset="2"/>
              </a:rPr>
              <a:t> 1 MeV </a:t>
            </a:r>
            <a:r>
              <a:rPr lang="en-US" altLang="en-US" sz="1800" dirty="0" err="1">
                <a:sym typeface="Wingdings" panose="05000000000000000000" pitchFamily="2" charset="2"/>
              </a:rPr>
              <a:t>n</a:t>
            </a:r>
            <a:r>
              <a:rPr lang="en-US" altLang="en-US" sz="1800" baseline="-25000" dirty="0" err="1">
                <a:sym typeface="Wingdings" panose="05000000000000000000" pitchFamily="2" charset="2"/>
              </a:rPr>
              <a:t>eq</a:t>
            </a:r>
            <a:r>
              <a:rPr lang="en-US" altLang="en-US" sz="1800" dirty="0">
                <a:sym typeface="Wingdings" panose="05000000000000000000" pitchFamily="2" charset="2"/>
              </a:rPr>
              <a:t>/cm</a:t>
            </a:r>
            <a:r>
              <a:rPr lang="en-US" altLang="en-US" sz="1800" baseline="30000" dirty="0">
                <a:sym typeface="Wingdings" panose="05000000000000000000" pitchFamily="2" charset="2"/>
              </a:rPr>
              <a:t>2</a:t>
            </a:r>
            <a:endParaRPr lang="en-US" altLang="en-US" sz="1800" dirty="0">
              <a:sym typeface="Wingdings" panose="05000000000000000000" pitchFamily="2" charset="2"/>
            </a:endParaRPr>
          </a:p>
          <a:p>
            <a:pPr>
              <a:buNone/>
              <a:defRPr/>
            </a:pPr>
            <a:r>
              <a:rPr lang="sl-SI" altLang="en-US" sz="1800" dirty="0" err="1">
                <a:sym typeface="Wingdings" panose="05000000000000000000" pitchFamily="2" charset="2"/>
              </a:rPr>
              <a:t>Little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effect</a:t>
            </a:r>
            <a:r>
              <a:rPr lang="sl-SI" altLang="en-US" sz="1800" dirty="0">
                <a:sym typeface="Wingdings" panose="05000000000000000000" pitchFamily="2" charset="2"/>
              </a:rPr>
              <a:t>, </a:t>
            </a:r>
            <a:r>
              <a:rPr lang="en-US" altLang="en-US" sz="1800" dirty="0">
                <a:sym typeface="Wingdings" panose="05000000000000000000" pitchFamily="2" charset="2"/>
              </a:rPr>
              <a:t>knee point at around  1.5·10</a:t>
            </a:r>
            <a:r>
              <a:rPr lang="en-US" altLang="en-US" sz="1800" baseline="30000" dirty="0">
                <a:sym typeface="Wingdings" panose="05000000000000000000" pitchFamily="2" charset="2"/>
              </a:rPr>
              <a:t>3</a:t>
            </a:r>
            <a:r>
              <a:rPr lang="en-US" altLang="en-US" sz="1800" dirty="0">
                <a:sym typeface="Wingdings" panose="05000000000000000000" pitchFamily="2" charset="2"/>
              </a:rPr>
              <a:t> min (~1 day)</a:t>
            </a:r>
          </a:p>
          <a:p>
            <a:pPr>
              <a:buFont typeface="Wingdings" panose="05000000000000000000" pitchFamily="2" charset="2"/>
              <a:buChar char="à"/>
              <a:defRPr/>
            </a:pPr>
            <a:endParaRPr lang="sl-SI" altLang="en-US" sz="1800" dirty="0">
              <a:sym typeface="Wingdings" panose="05000000000000000000" pitchFamily="2" charset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3" y="4278716"/>
            <a:ext cx="2806510" cy="21026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59D103-C514-492B-BA36-E9899B765D2E}"/>
              </a:ext>
            </a:extLst>
          </p:cNvPr>
          <p:cNvSpPr txBox="1"/>
          <p:nvPr/>
        </p:nvSpPr>
        <p:spPr>
          <a:xfrm>
            <a:off x="3094027" y="5712456"/>
            <a:ext cx="1189941" cy="154851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AE" sz="1050" kern="0" dirty="0">
                <a:latin typeface="Arial" pitchFamily="34"/>
                <a:ea typeface="Lucida Sans Unicode" pitchFamily="2"/>
                <a:cs typeface="Tahoma" pitchFamily="2"/>
              </a:rPr>
              <a:t> A. Gola</a:t>
            </a:r>
            <a:r>
              <a:rPr lang="sl-SI" sz="1050" kern="0" dirty="0">
                <a:latin typeface="Arial" pitchFamily="34"/>
                <a:ea typeface="Lucida Sans Unicode" pitchFamily="2"/>
                <a:cs typeface="Tahoma" pitchFamily="2"/>
              </a:rPr>
              <a:t>, RICH2022</a:t>
            </a:r>
            <a:endParaRPr lang="en-AE" sz="1050" kern="0" dirty="0">
              <a:latin typeface="Arial" pitchFamily="34"/>
              <a:ea typeface="Lucida Sans Unicode" pitchFamily="2"/>
              <a:cs typeface="Tahoma" pitchFamily="2"/>
              <a:hlinkClick r:id="rId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8104" y="3724252"/>
            <a:ext cx="3219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chemeClr val="accent2"/>
                </a:solidFill>
              </a:rPr>
              <a:t>DCR (</a:t>
            </a:r>
            <a:r>
              <a:rPr lang="sl-SI" sz="1600" dirty="0" err="1">
                <a:solidFill>
                  <a:schemeClr val="accent2"/>
                </a:solidFill>
              </a:rPr>
              <a:t>dark</a:t>
            </a:r>
            <a:r>
              <a:rPr lang="sl-SI" sz="1600" dirty="0">
                <a:solidFill>
                  <a:schemeClr val="accent2"/>
                </a:solidFill>
              </a:rPr>
              <a:t> </a:t>
            </a:r>
            <a:r>
              <a:rPr lang="sl-SI" sz="1600" dirty="0" err="1">
                <a:solidFill>
                  <a:schemeClr val="accent2"/>
                </a:solidFill>
              </a:rPr>
              <a:t>count</a:t>
            </a:r>
            <a:r>
              <a:rPr lang="sl-SI" sz="1600" dirty="0">
                <a:solidFill>
                  <a:schemeClr val="accent2"/>
                </a:solidFill>
              </a:rPr>
              <a:t> </a:t>
            </a:r>
            <a:r>
              <a:rPr lang="sl-SI" sz="1600" dirty="0" err="1">
                <a:solidFill>
                  <a:schemeClr val="accent2"/>
                </a:solidFill>
              </a:rPr>
              <a:t>rate</a:t>
            </a:r>
            <a:r>
              <a:rPr lang="sl-SI" sz="1600" dirty="0">
                <a:solidFill>
                  <a:schemeClr val="accent2"/>
                </a:solidFill>
              </a:rPr>
              <a:t>) </a:t>
            </a:r>
            <a:r>
              <a:rPr lang="sl-SI" sz="1600" dirty="0" err="1">
                <a:solidFill>
                  <a:schemeClr val="accent2"/>
                </a:solidFill>
              </a:rPr>
              <a:t>vs</a:t>
            </a:r>
            <a:r>
              <a:rPr lang="sl-SI" sz="1600" dirty="0">
                <a:solidFill>
                  <a:schemeClr val="accent2"/>
                </a:solidFill>
              </a:rPr>
              <a:t> </a:t>
            </a:r>
            <a:r>
              <a:rPr lang="sl-SI" sz="1600" dirty="0" err="1">
                <a:solidFill>
                  <a:schemeClr val="accent2"/>
                </a:solidFill>
              </a:rPr>
              <a:t>fluence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91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186" y="114050"/>
            <a:ext cx="7376864" cy="533400"/>
          </a:xfrm>
        </p:spPr>
        <p:txBody>
          <a:bodyPr/>
          <a:lstStyle/>
          <a:p>
            <a:r>
              <a:rPr lang="en-US" altLang="en-US" dirty="0"/>
              <a:t>Vacuum-based photodetectors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5" y="3397053"/>
            <a:ext cx="4360973" cy="2113383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/>
              <a:t>Generic</a:t>
            </a:r>
            <a:r>
              <a:rPr lang="sl-SI" sz="1800" dirty="0"/>
              <a:t> </a:t>
            </a:r>
            <a:r>
              <a:rPr lang="sl-SI" sz="1800" dirty="0" err="1"/>
              <a:t>steps</a:t>
            </a:r>
            <a:r>
              <a:rPr lang="sl-SI" sz="1800" dirty="0"/>
              <a:t>:</a:t>
            </a:r>
          </a:p>
          <a:p>
            <a:r>
              <a:rPr lang="sl-SI" sz="1800" dirty="0" err="1"/>
              <a:t>Photon</a:t>
            </a:r>
            <a:r>
              <a:rPr lang="sl-SI" sz="1800" dirty="0"/>
              <a:t> </a:t>
            </a:r>
            <a:r>
              <a:rPr lang="sl-SI" sz="1800" dirty="0">
                <a:sym typeface="Wingdings" panose="05000000000000000000" pitchFamily="2" charset="2"/>
              </a:rPr>
              <a:t></a:t>
            </a:r>
            <a:r>
              <a:rPr lang="sl-SI" sz="1800" dirty="0"/>
              <a:t> </a:t>
            </a:r>
            <a:r>
              <a:rPr lang="sl-SI" sz="1800" dirty="0" err="1"/>
              <a:t>photoelectron</a:t>
            </a:r>
            <a:r>
              <a:rPr lang="sl-SI" sz="1800" dirty="0"/>
              <a:t> </a:t>
            </a:r>
            <a:r>
              <a:rPr lang="sl-SI" sz="1800" dirty="0" err="1"/>
              <a:t>conversion</a:t>
            </a:r>
            <a:r>
              <a:rPr lang="sl-SI" sz="1800" dirty="0"/>
              <a:t> </a:t>
            </a:r>
          </a:p>
          <a:p>
            <a:r>
              <a:rPr lang="sl-SI" sz="1800" dirty="0" err="1"/>
              <a:t>Photoelectron</a:t>
            </a:r>
            <a:r>
              <a:rPr lang="sl-SI" sz="1800" dirty="0"/>
              <a:t> </a:t>
            </a:r>
            <a:r>
              <a:rPr lang="sl-SI" sz="1800" dirty="0" err="1"/>
              <a:t>collection</a:t>
            </a:r>
            <a:r>
              <a:rPr lang="sl-SI" sz="1800" dirty="0"/>
              <a:t> in </a:t>
            </a:r>
            <a:r>
              <a:rPr lang="sl-SI" sz="1800" dirty="0" err="1"/>
              <a:t>the</a:t>
            </a:r>
            <a:r>
              <a:rPr lang="sl-SI" sz="1800" dirty="0"/>
              <a:t> </a:t>
            </a:r>
            <a:r>
              <a:rPr lang="sl-SI" sz="1800" dirty="0" err="1"/>
              <a:t>multiplication</a:t>
            </a:r>
            <a:r>
              <a:rPr lang="sl-SI" sz="1800" dirty="0"/>
              <a:t> </a:t>
            </a:r>
            <a:r>
              <a:rPr lang="sl-SI" sz="1800" dirty="0" err="1"/>
              <a:t>system</a:t>
            </a:r>
            <a:endParaRPr lang="sl-SI" sz="1800" dirty="0"/>
          </a:p>
          <a:p>
            <a:r>
              <a:rPr lang="sl-SI" sz="1800" dirty="0" err="1"/>
              <a:t>Mutiplication</a:t>
            </a:r>
            <a:r>
              <a:rPr lang="sl-SI" sz="1800" dirty="0"/>
              <a:t> (</a:t>
            </a:r>
            <a:r>
              <a:rPr lang="sl-SI" sz="1800" dirty="0" err="1"/>
              <a:t>dynodes</a:t>
            </a:r>
            <a:r>
              <a:rPr lang="sl-SI" sz="1800" dirty="0"/>
              <a:t>, </a:t>
            </a:r>
            <a:r>
              <a:rPr lang="sl-SI" sz="1800" dirty="0" err="1"/>
              <a:t>microchannel</a:t>
            </a:r>
            <a:r>
              <a:rPr lang="sl-SI" sz="1800" dirty="0"/>
              <a:t> </a:t>
            </a:r>
            <a:r>
              <a:rPr lang="sl-SI" sz="1800" dirty="0" err="1"/>
              <a:t>plates</a:t>
            </a:r>
            <a:r>
              <a:rPr lang="sl-SI" sz="1800" dirty="0"/>
              <a:t>, </a:t>
            </a:r>
            <a:r>
              <a:rPr lang="sl-SI" sz="1800" dirty="0" err="1"/>
              <a:t>high</a:t>
            </a:r>
            <a:r>
              <a:rPr lang="sl-SI" sz="1800" dirty="0"/>
              <a:t> E </a:t>
            </a:r>
            <a:r>
              <a:rPr lang="sl-SI" sz="1800" dirty="0" err="1"/>
              <a:t>field</a:t>
            </a:r>
            <a:r>
              <a:rPr lang="sl-SI" sz="1800" dirty="0"/>
              <a:t> + Si)</a:t>
            </a:r>
          </a:p>
          <a:p>
            <a:r>
              <a:rPr lang="sl-SI" sz="1800" dirty="0"/>
              <a:t>Signal </a:t>
            </a:r>
            <a:r>
              <a:rPr lang="sl-SI" sz="1800" dirty="0" err="1"/>
              <a:t>collection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05" y="980728"/>
            <a:ext cx="4896544" cy="1919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556" y="997953"/>
            <a:ext cx="2160240" cy="1533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936321"/>
            <a:ext cx="1482248" cy="2452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501008"/>
            <a:ext cx="4570518" cy="29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2"/>
          <p:cNvSpPr>
            <a:spLocks noGrp="1" noChangeArrowheads="1"/>
          </p:cNvSpPr>
          <p:nvPr>
            <p:ph type="title"/>
          </p:nvPr>
        </p:nvSpPr>
        <p:spPr>
          <a:xfrm>
            <a:off x="467544" y="228600"/>
            <a:ext cx="7632848" cy="533400"/>
          </a:xfrm>
        </p:spPr>
        <p:txBody>
          <a:bodyPr/>
          <a:lstStyle/>
          <a:p>
            <a:r>
              <a:rPr lang="sl-SI" altLang="en-US" dirty="0" err="1"/>
              <a:t>SiPMs</a:t>
            </a:r>
            <a:r>
              <a:rPr lang="sl-SI" altLang="en-US" dirty="0"/>
              <a:t>: </a:t>
            </a:r>
            <a:r>
              <a:rPr lang="sl-SI" altLang="en-US" dirty="0" err="1"/>
              <a:t>Radiation</a:t>
            </a:r>
            <a:r>
              <a:rPr lang="sl-SI" altLang="en-US" dirty="0"/>
              <a:t> </a:t>
            </a:r>
            <a:r>
              <a:rPr lang="sl-SI" altLang="en-US" dirty="0" err="1"/>
              <a:t>damage</a:t>
            </a:r>
            <a:r>
              <a:rPr lang="sl-SI" altLang="en-US" dirty="0"/>
              <a:t>, </a:t>
            </a:r>
            <a:r>
              <a:rPr lang="sl-SI" altLang="en-US" dirty="0" err="1"/>
              <a:t>annealing</a:t>
            </a:r>
            <a:r>
              <a:rPr lang="sl-SI" altLang="en-US" dirty="0"/>
              <a:t> at </a:t>
            </a:r>
            <a:r>
              <a:rPr lang="sl-SI" altLang="en-US" dirty="0" err="1"/>
              <a:t>elevated</a:t>
            </a:r>
            <a:r>
              <a:rPr lang="sl-SI" altLang="en-US" dirty="0"/>
              <a:t> </a:t>
            </a:r>
            <a:r>
              <a:rPr lang="sl-SI" altLang="en-US" dirty="0" err="1"/>
              <a:t>temperatures</a:t>
            </a:r>
            <a:endParaRPr lang="sl-SI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6128385"/>
            <a:ext cx="2632846" cy="154851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da-DK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M. </a:t>
            </a:r>
            <a:r>
              <a:rPr lang="da-DK" sz="105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Calvi</a:t>
            </a:r>
            <a:r>
              <a:rPr lang="da-DK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 et al., </a:t>
            </a:r>
            <a:r>
              <a:rPr lang="sl-SI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NIMA 922 </a:t>
            </a:r>
            <a:r>
              <a:rPr lang="da-DK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(20</a:t>
            </a:r>
            <a:r>
              <a:rPr lang="sl-SI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19</a:t>
            </a:r>
            <a:r>
              <a:rPr lang="da-DK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) </a:t>
            </a:r>
            <a:r>
              <a:rPr lang="fr-FR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243-249</a:t>
            </a:r>
            <a:endParaRPr lang="da-DK" sz="1050" kern="0" dirty="0">
              <a:solidFill>
                <a:srgbClr val="000000"/>
              </a:solidFill>
              <a:latin typeface="ArialMT" pitchFamily="34"/>
              <a:ea typeface="ArialMT" pitchFamily="34"/>
              <a:cs typeface="ArialMT" pitchFamily="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562" y="4149080"/>
            <a:ext cx="3161111" cy="2390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32" y="2490037"/>
            <a:ext cx="4791919" cy="3600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158" y="1069206"/>
            <a:ext cx="3129289" cy="2197052"/>
          </a:xfrm>
          <a:prstGeom prst="rect">
            <a:avLst/>
          </a:prstGeom>
        </p:spPr>
      </p:pic>
      <p:sp>
        <p:nvSpPr>
          <p:cNvPr id="16" name="Content Placeholder 1"/>
          <p:cNvSpPr>
            <a:spLocks noGrp="1"/>
          </p:cNvSpPr>
          <p:nvPr>
            <p:ph idx="1"/>
          </p:nvPr>
        </p:nvSpPr>
        <p:spPr>
          <a:xfrm>
            <a:off x="230032" y="1181474"/>
            <a:ext cx="5134055" cy="130856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Dark counts at </a:t>
            </a:r>
            <a:r>
              <a:rPr lang="sl-SI" sz="1600" dirty="0"/>
              <a:t>-</a:t>
            </a:r>
            <a:r>
              <a:rPr lang="en-US" sz="1600" dirty="0"/>
              <a:t>30C of a Hamamatsu S13360-1350CS </a:t>
            </a:r>
            <a:r>
              <a:rPr lang="en-US" sz="1600" dirty="0" err="1"/>
              <a:t>SiPMs</a:t>
            </a:r>
            <a:r>
              <a:rPr lang="en-US" sz="1600" dirty="0"/>
              <a:t>: non irradiated (blue) and irradiated up to 10</a:t>
            </a:r>
            <a:r>
              <a:rPr lang="en-US" sz="1600" baseline="30000" dirty="0"/>
              <a:t>11</a:t>
            </a:r>
            <a:r>
              <a:rPr lang="en-US" sz="1600" dirty="0"/>
              <a:t> (yellow), 10</a:t>
            </a:r>
            <a:r>
              <a:rPr lang="en-US" sz="1600" baseline="30000" dirty="0"/>
              <a:t>1</a:t>
            </a:r>
            <a:r>
              <a:rPr lang="sl-SI" sz="1600" baseline="30000" dirty="0"/>
              <a:t>2</a:t>
            </a:r>
            <a:r>
              <a:rPr lang="en-US" sz="1600" dirty="0"/>
              <a:t> (green) and</a:t>
            </a:r>
            <a:r>
              <a:rPr lang="sl-SI" sz="1600" dirty="0"/>
              <a:t> </a:t>
            </a:r>
            <a:r>
              <a:rPr lang="en-US" sz="1600" dirty="0"/>
              <a:t>10</a:t>
            </a:r>
            <a:r>
              <a:rPr lang="en-US" sz="1600" baseline="30000" dirty="0"/>
              <a:t>13</a:t>
            </a:r>
            <a:r>
              <a:rPr lang="en-US" sz="1600" dirty="0"/>
              <a:t> (orange)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/cm</a:t>
            </a:r>
            <a:r>
              <a:rPr lang="en-US" sz="1600" baseline="30000" dirty="0"/>
              <a:t>2</a:t>
            </a:r>
            <a:endParaRPr lang="sl-SI" altLang="en-US" sz="1600" baseline="30000" dirty="0">
              <a:sym typeface="Wingdings" panose="05000000000000000000" pitchFamily="2" charset="2"/>
            </a:endParaRPr>
          </a:p>
        </p:txBody>
      </p:sp>
      <p:sp>
        <p:nvSpPr>
          <p:cNvPr id="8" name="Right Arrow 7"/>
          <p:cNvSpPr/>
          <p:nvPr/>
        </p:nvSpPr>
        <p:spPr>
          <a:xfrm rot="5400000">
            <a:off x="6875793" y="3428537"/>
            <a:ext cx="715853" cy="293184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 eaLnBrk="1">
              <a:lnSpc>
                <a:spcPct val="112000"/>
              </a:lnSpc>
              <a:buClr>
                <a:srgbClr val="000000"/>
              </a:buClr>
              <a:buSzPct val="45000"/>
              <a:buFont typeface="StarSymbol"/>
              <a:buNone/>
            </a:pP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4430" y="3390463"/>
            <a:ext cx="153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 err="1"/>
              <a:t>annealing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24264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21FC7652-DB8F-426D-8D01-C39B6E57C5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41" y="294481"/>
            <a:ext cx="8424863" cy="533400"/>
          </a:xfrm>
        </p:spPr>
        <p:txBody>
          <a:bodyPr/>
          <a:lstStyle/>
          <a:p>
            <a:r>
              <a:rPr lang="en-US" altLang="en-SI" dirty="0" err="1"/>
              <a:t>SiPMs</a:t>
            </a:r>
            <a:r>
              <a:rPr lang="en-US" altLang="en-SI" dirty="0"/>
              <a:t>: radiation damage, mitigation</a:t>
            </a:r>
            <a:endParaRPr lang="en-SI" altLang="en-SI" dirty="0"/>
          </a:p>
        </p:txBody>
      </p:sp>
      <p:pic>
        <p:nvPicPr>
          <p:cNvPr id="39943" name="Picture 4">
            <a:extLst>
              <a:ext uri="{FF2B5EF4-FFF2-40B4-BE49-F238E27FC236}">
                <a16:creationId xmlns:a16="http://schemas.microsoft.com/office/drawing/2014/main" id="{10AC78CE-FC96-427C-9F71-DAB76F9E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366" y="2538320"/>
            <a:ext cx="3196726" cy="336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4FEA39-4A61-4399-992C-9E0C2687C254}"/>
              </a:ext>
            </a:extLst>
          </p:cNvPr>
          <p:cNvSpPr txBox="1"/>
          <p:nvPr/>
        </p:nvSpPr>
        <p:spPr>
          <a:xfrm>
            <a:off x="464940" y="997771"/>
            <a:ext cx="790773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Operation of highly irradiated </a:t>
            </a:r>
            <a:r>
              <a:rPr lang="sl-SI" sz="1800" b="1" dirty="0" err="1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SiPMs</a:t>
            </a:r>
            <a:r>
              <a:rPr lang="sl-SI" sz="180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US" sz="180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for single photon detection </a:t>
            </a:r>
            <a:r>
              <a:rPr lang="sl-SI" sz="1800" b="1" dirty="0">
                <a:solidFill>
                  <a:srgbClr val="0070C0"/>
                </a:solidFill>
                <a:latin typeface="+mn-lt"/>
              </a:rPr>
              <a:t>– 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cooling and annealing </a:t>
            </a:r>
            <a:endParaRPr lang="en-GB" sz="1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843976-8F16-47EE-94F1-EFF29F910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45" y="1907356"/>
            <a:ext cx="3275430" cy="13636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Cooling: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Arial"/>
                <a:cs typeface="Tahoma"/>
              </a:rPr>
              <a:t>Temperature at which the </a:t>
            </a:r>
            <a:r>
              <a:rPr lang="en-US" sz="1600" dirty="0" err="1">
                <a:solidFill>
                  <a:schemeClr val="tx1"/>
                </a:solidFill>
                <a:latin typeface="+mn-lt"/>
                <a:ea typeface="Arial"/>
                <a:cs typeface="Tahoma"/>
              </a:rPr>
              <a:t>SiPMs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Arial"/>
                <a:cs typeface="Tahoma"/>
              </a:rPr>
              <a:t> are ”usable” for single-photon detection, i.e. where the single photo electron peak  @ 9V over-voltage is separated from the background.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				</a:t>
            </a:r>
            <a:endParaRPr lang="sl-SI" altLang="en-SI" sz="11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9946" name="Group 13">
            <a:extLst>
              <a:ext uri="{FF2B5EF4-FFF2-40B4-BE49-F238E27FC236}">
                <a16:creationId xmlns:a16="http://schemas.microsoft.com/office/drawing/2014/main" id="{3557462A-BB4F-49BD-9316-1B4AA84DDD14}"/>
              </a:ext>
            </a:extLst>
          </p:cNvPr>
          <p:cNvGrpSpPr>
            <a:grpSpLocks/>
          </p:cNvGrpSpPr>
          <p:nvPr/>
        </p:nvGrpSpPr>
        <p:grpSpPr bwMode="auto">
          <a:xfrm>
            <a:off x="323528" y="3429000"/>
            <a:ext cx="3891036" cy="2582769"/>
            <a:chOff x="197636" y="3933450"/>
            <a:chExt cx="3738478" cy="2492918"/>
          </a:xfrm>
        </p:grpSpPr>
        <p:pic>
          <p:nvPicPr>
            <p:cNvPr id="39954" name="Picture 14">
              <a:extLst>
                <a:ext uri="{FF2B5EF4-FFF2-40B4-BE49-F238E27FC236}">
                  <a16:creationId xmlns:a16="http://schemas.microsoft.com/office/drawing/2014/main" id="{ED11508F-24EC-497A-910B-7F5343532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36" y="3933450"/>
              <a:ext cx="3702248" cy="2492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5" name="TextBox 15">
              <a:extLst>
                <a:ext uri="{FF2B5EF4-FFF2-40B4-BE49-F238E27FC236}">
                  <a16:creationId xmlns:a16="http://schemas.microsoft.com/office/drawing/2014/main" id="{FF07E218-01D7-4121-A08D-88769AFFF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1">
              <a:off x="2897515" y="4838673"/>
              <a:ext cx="18002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sl-SI" altLang="en-SI" sz="1200">
                  <a:solidFill>
                    <a:schemeClr val="tx1"/>
                  </a:solidFill>
                </a:rPr>
                <a:t>LHCb RICH Upg II -2034</a:t>
              </a:r>
              <a:endParaRPr lang="en-SI" altLang="en-SI" sz="2400">
                <a:solidFill>
                  <a:schemeClr val="tx1"/>
                </a:solidFill>
              </a:endParaRPr>
            </a:p>
          </p:txBody>
        </p:sp>
        <p:sp>
          <p:nvSpPr>
            <p:cNvPr id="39956" name="TextBox 16">
              <a:extLst>
                <a:ext uri="{FF2B5EF4-FFF2-40B4-BE49-F238E27FC236}">
                  <a16:creationId xmlns:a16="http://schemas.microsoft.com/office/drawing/2014/main" id="{4D16AFF9-686D-43AB-9546-91DECB8E0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1">
              <a:off x="2396406" y="4743099"/>
              <a:ext cx="111429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sl-SI" altLang="en-SI" sz="1200">
                  <a:solidFill>
                    <a:schemeClr val="tx1"/>
                  </a:solidFill>
                </a:rPr>
                <a:t>Belle II ARICH </a:t>
              </a:r>
              <a:endParaRPr lang="en-SI" altLang="en-SI" sz="24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sl-SI" altLang="en-SI" sz="1200">
                  <a:solidFill>
                    <a:schemeClr val="tx1"/>
                  </a:solidFill>
                </a:rPr>
                <a:t>Upg ~203</a:t>
              </a:r>
              <a:r>
                <a:rPr lang="en-US" altLang="en-SI" sz="1200">
                  <a:solidFill>
                    <a:schemeClr val="tx1"/>
                  </a:solidFill>
                </a:rPr>
                <a:t>2</a:t>
              </a:r>
              <a:endParaRPr lang="en-SI" altLang="en-SI" sz="2400">
                <a:solidFill>
                  <a:schemeClr val="tx1"/>
                </a:solidFill>
              </a:endParaRPr>
            </a:p>
          </p:txBody>
        </p:sp>
        <p:sp>
          <p:nvSpPr>
            <p:cNvPr id="39957" name="TextBox 17">
              <a:extLst>
                <a:ext uri="{FF2B5EF4-FFF2-40B4-BE49-F238E27FC236}">
                  <a16:creationId xmlns:a16="http://schemas.microsoft.com/office/drawing/2014/main" id="{3729D9F0-10C2-49BE-94A8-5B78DA165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1">
              <a:off x="548653" y="4674332"/>
              <a:ext cx="18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sl-SI" altLang="en-SI" sz="1200">
                  <a:solidFill>
                    <a:schemeClr val="tx1"/>
                  </a:solidFill>
                </a:rPr>
                <a:t>EIC dRICH</a:t>
              </a:r>
              <a:endParaRPr lang="en-SI" altLang="en-SI" sz="24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sl-SI" altLang="en-SI" sz="1200">
                  <a:solidFill>
                    <a:schemeClr val="tx1"/>
                  </a:solidFill>
                </a:rPr>
                <a:t>Upg ~2031</a:t>
              </a:r>
              <a:endParaRPr lang="en-SI" altLang="en-SI" sz="2400">
                <a:solidFill>
                  <a:schemeClr val="tx1"/>
                </a:solidFill>
              </a:endParaRPr>
            </a:p>
          </p:txBody>
        </p:sp>
        <p:sp>
          <p:nvSpPr>
            <p:cNvPr id="19" name="Down Arrow 12">
              <a:extLst>
                <a:ext uri="{FF2B5EF4-FFF2-40B4-BE49-F238E27FC236}">
                  <a16:creationId xmlns:a16="http://schemas.microsoft.com/office/drawing/2014/main" id="{393F9202-13A2-46DA-834D-20A47136CF89}"/>
                </a:ext>
              </a:extLst>
            </p:cNvPr>
            <p:cNvSpPr/>
            <p:nvPr/>
          </p:nvSpPr>
          <p:spPr bwMode="auto">
            <a:xfrm>
              <a:off x="1373730" y="5878317"/>
              <a:ext cx="115108" cy="215306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l-SI"/>
            </a:p>
          </p:txBody>
        </p:sp>
        <p:sp>
          <p:nvSpPr>
            <p:cNvPr id="20" name="Down Arrow 13">
              <a:extLst>
                <a:ext uri="{FF2B5EF4-FFF2-40B4-BE49-F238E27FC236}">
                  <a16:creationId xmlns:a16="http://schemas.microsoft.com/office/drawing/2014/main" id="{0A65272E-9B3F-4D65-8758-F412DE4FDBEA}"/>
                </a:ext>
              </a:extLst>
            </p:cNvPr>
            <p:cNvSpPr/>
            <p:nvPr/>
          </p:nvSpPr>
          <p:spPr bwMode="auto">
            <a:xfrm>
              <a:off x="2136106" y="5878317"/>
              <a:ext cx="113439" cy="215306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l-SI"/>
            </a:p>
          </p:txBody>
        </p:sp>
        <p:sp>
          <p:nvSpPr>
            <p:cNvPr id="21" name="Down Arrow 14">
              <a:extLst>
                <a:ext uri="{FF2B5EF4-FFF2-40B4-BE49-F238E27FC236}">
                  <a16:creationId xmlns:a16="http://schemas.microsoft.com/office/drawing/2014/main" id="{7CEB1A13-7550-489C-B005-8522ABAB530A}"/>
                </a:ext>
              </a:extLst>
            </p:cNvPr>
            <p:cNvSpPr/>
            <p:nvPr/>
          </p:nvSpPr>
          <p:spPr bwMode="auto">
            <a:xfrm>
              <a:off x="2855108" y="5876539"/>
              <a:ext cx="113439" cy="217085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l-SI"/>
            </a:p>
          </p:txBody>
        </p:sp>
        <p:sp>
          <p:nvSpPr>
            <p:cNvPr id="22" name="Down Arrow 15">
              <a:extLst>
                <a:ext uri="{FF2B5EF4-FFF2-40B4-BE49-F238E27FC236}">
                  <a16:creationId xmlns:a16="http://schemas.microsoft.com/office/drawing/2014/main" id="{470483EC-51E9-4856-B6CE-7F19B83A8658}"/>
                </a:ext>
              </a:extLst>
            </p:cNvPr>
            <p:cNvSpPr/>
            <p:nvPr/>
          </p:nvSpPr>
          <p:spPr bwMode="auto">
            <a:xfrm>
              <a:off x="3750942" y="5876539"/>
              <a:ext cx="111770" cy="217085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l-SI"/>
            </a:p>
          </p:txBody>
        </p:sp>
      </p:grpSp>
      <p:sp>
        <p:nvSpPr>
          <p:cNvPr id="39948" name="Arrow: Down 6">
            <a:extLst>
              <a:ext uri="{FF2B5EF4-FFF2-40B4-BE49-F238E27FC236}">
                <a16:creationId xmlns:a16="http://schemas.microsoft.com/office/drawing/2014/main" id="{D4C864A0-F9E7-4892-99C8-94E3715BF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292" y="3212976"/>
            <a:ext cx="369887" cy="215900"/>
          </a:xfrm>
          <a:prstGeom prst="downArrow">
            <a:avLst>
              <a:gd name="adj1" fmla="val 62677"/>
              <a:gd name="adj2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endParaRPr lang="en-SI" altLang="en-SI" sz="20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10A6FD-DEFF-42CE-8E24-B633EB5CB345}"/>
              </a:ext>
            </a:extLst>
          </p:cNvPr>
          <p:cNvSpPr txBox="1"/>
          <p:nvPr/>
        </p:nvSpPr>
        <p:spPr>
          <a:xfrm>
            <a:off x="6230788" y="1728964"/>
            <a:ext cx="24384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		Annealing			</a:t>
            </a:r>
            <a:endParaRPr lang="en-SI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2D067D-B41E-41FC-8047-244CA3797678}"/>
              </a:ext>
            </a:extLst>
          </p:cNvPr>
          <p:cNvSpPr txBox="1"/>
          <p:nvPr/>
        </p:nvSpPr>
        <p:spPr>
          <a:xfrm>
            <a:off x="6807894" y="5900489"/>
            <a:ext cx="1292498" cy="147476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squar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kern="0" dirty="0">
                <a:latin typeface="Arial" pitchFamily="34"/>
                <a:ea typeface="Lucida Sans Unicode" pitchFamily="2"/>
                <a:cs typeface="Tahoma" pitchFamily="2"/>
              </a:rPr>
              <a:t> </a:t>
            </a:r>
            <a:r>
              <a:rPr lang="fr-FR" sz="1000" kern="0" dirty="0">
                <a:latin typeface="Arial" pitchFamily="34"/>
                <a:ea typeface="Lucida Sans Unicode" pitchFamily="2"/>
                <a:cs typeface="Tahoma" pitchFamily="2"/>
              </a:rPr>
              <a:t>R. </a:t>
            </a:r>
            <a:r>
              <a:rPr lang="fr-FR" sz="1000" kern="0" dirty="0" err="1">
                <a:latin typeface="Arial" pitchFamily="34"/>
                <a:ea typeface="Lucida Sans Unicode" pitchFamily="2"/>
                <a:cs typeface="Tahoma" pitchFamily="2"/>
              </a:rPr>
              <a:t>Preghenella</a:t>
            </a:r>
            <a:r>
              <a:rPr lang="fr-FR" sz="1000" kern="0" dirty="0">
                <a:latin typeface="Arial" pitchFamily="34"/>
                <a:ea typeface="Lucida Sans Unicode" pitchFamily="2"/>
                <a:cs typeface="Tahoma" pitchFamily="2"/>
              </a:rPr>
              <a:t>, PD24</a:t>
            </a:r>
            <a:endParaRPr lang="en-GB" sz="1000" kern="0" dirty="0">
              <a:latin typeface="Arial" pitchFamily="34"/>
              <a:ea typeface="Lucida Sans Unicode" pitchFamily="2"/>
              <a:cs typeface="Tahoma" pitchFamily="2"/>
              <a:hlinkClick r:id="rId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63D535-9F94-4BDB-A84F-2AFA65ABC0F3}"/>
              </a:ext>
            </a:extLst>
          </p:cNvPr>
          <p:cNvSpPr txBox="1"/>
          <p:nvPr/>
        </p:nvSpPr>
        <p:spPr>
          <a:xfrm>
            <a:off x="614164" y="6113487"/>
            <a:ext cx="3524003" cy="155492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squar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kern="0" dirty="0">
                <a:latin typeface="Arial" pitchFamily="34"/>
                <a:ea typeface="Lucida Sans Unicode" pitchFamily="2"/>
                <a:cs typeface="Tahoma" pitchFamily="2"/>
              </a:rPr>
              <a:t> </a:t>
            </a:r>
            <a:r>
              <a:rPr lang="fr-FR" sz="1000" kern="0" dirty="0">
                <a:latin typeface="Arial" pitchFamily="34"/>
                <a:ea typeface="Lucida Sans Unicode" pitchFamily="2"/>
                <a:cs typeface="Tahoma" pitchFamily="2"/>
              </a:rPr>
              <a:t>D. </a:t>
            </a:r>
            <a:r>
              <a:rPr lang="fr-FR" sz="1000" kern="0" dirty="0" err="1">
                <a:latin typeface="Arial" pitchFamily="34"/>
                <a:ea typeface="Lucida Sans Unicode" pitchFamily="2"/>
                <a:cs typeface="Tahoma" pitchFamily="2"/>
              </a:rPr>
              <a:t>Consuegra-Rodrigez</a:t>
            </a:r>
            <a:r>
              <a:rPr lang="fr-FR" sz="1000" kern="0" dirty="0">
                <a:latin typeface="Arial" pitchFamily="34"/>
                <a:ea typeface="Lucida Sans Unicode" pitchFamily="2"/>
                <a:cs typeface="Tahoma" pitchFamily="2"/>
              </a:rPr>
              <a:t> et al., </a:t>
            </a:r>
            <a:r>
              <a:rPr lang="fr-FR" sz="1000" dirty="0" err="1"/>
              <a:t>Eur</a:t>
            </a:r>
            <a:r>
              <a:rPr lang="fr-FR" sz="1000" dirty="0"/>
              <a:t>. Phys. J. C 84, 970 (2024)</a:t>
            </a:r>
            <a:endParaRPr lang="en-GB" sz="1000" kern="0" dirty="0">
              <a:latin typeface="Arial" pitchFamily="34"/>
              <a:ea typeface="Lucida Sans Unicode" pitchFamily="2"/>
              <a:cs typeface="Tahoma" pitchFamily="2"/>
              <a:hlinkClick r:id="rId4"/>
            </a:endParaRPr>
          </a:p>
        </p:txBody>
      </p:sp>
      <p:sp>
        <p:nvSpPr>
          <p:cNvPr id="28" name="Arrow: Down 6">
            <a:extLst>
              <a:ext uri="{FF2B5EF4-FFF2-40B4-BE49-F238E27FC236}">
                <a16:creationId xmlns:a16="http://schemas.microsoft.com/office/drawing/2014/main" id="{338AFE7E-0A30-4042-BE85-0EA2E15FC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2916" y="2348880"/>
            <a:ext cx="369887" cy="215900"/>
          </a:xfrm>
          <a:prstGeom prst="downArrow">
            <a:avLst>
              <a:gd name="adj1" fmla="val 62677"/>
              <a:gd name="adj2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endParaRPr lang="en-SI" altLang="en-SI" sz="2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2"/>
          <p:cNvSpPr>
            <a:spLocks noGrp="1" noChangeArrowheads="1"/>
          </p:cNvSpPr>
          <p:nvPr>
            <p:ph type="title"/>
          </p:nvPr>
        </p:nvSpPr>
        <p:spPr>
          <a:xfrm>
            <a:off x="467544" y="228600"/>
            <a:ext cx="7632848" cy="533400"/>
          </a:xfrm>
        </p:spPr>
        <p:txBody>
          <a:bodyPr/>
          <a:lstStyle/>
          <a:p>
            <a:r>
              <a:rPr lang="sl-SI" altLang="en-US" dirty="0" err="1"/>
              <a:t>SiPMs</a:t>
            </a:r>
            <a:r>
              <a:rPr lang="sl-SI" altLang="en-US" dirty="0"/>
              <a:t>: </a:t>
            </a:r>
            <a:r>
              <a:rPr lang="sl-SI" altLang="en-US" dirty="0" err="1"/>
              <a:t>Radiation</a:t>
            </a:r>
            <a:r>
              <a:rPr lang="sl-SI" altLang="en-US" dirty="0"/>
              <a:t> </a:t>
            </a:r>
            <a:r>
              <a:rPr lang="sl-SI" altLang="en-US" dirty="0" err="1"/>
              <a:t>damage</a:t>
            </a:r>
            <a:r>
              <a:rPr lang="sl-SI" altLang="en-US" dirty="0"/>
              <a:t>, </a:t>
            </a:r>
            <a:r>
              <a:rPr lang="sl-SI" altLang="en-US" dirty="0" err="1"/>
              <a:t>annealing</a:t>
            </a:r>
            <a:r>
              <a:rPr lang="sl-SI" altLang="en-US" dirty="0"/>
              <a:t> at </a:t>
            </a:r>
            <a:r>
              <a:rPr lang="sl-SI" altLang="en-US" dirty="0" err="1"/>
              <a:t>elevated</a:t>
            </a:r>
            <a:r>
              <a:rPr lang="sl-SI" altLang="en-US" dirty="0"/>
              <a:t> </a:t>
            </a:r>
            <a:r>
              <a:rPr lang="sl-SI" altLang="en-US" dirty="0" err="1"/>
              <a:t>temperatures</a:t>
            </a:r>
            <a:endParaRPr lang="sl-SI" altLang="en-US" dirty="0"/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1403648" y="4798893"/>
            <a:ext cx="388843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sl-SI" altLang="en-US" sz="1800" dirty="0" err="1">
                <a:solidFill>
                  <a:srgbClr val="FF0000"/>
                </a:solidFill>
                <a:sym typeface="Wingdings" panose="05000000000000000000" pitchFamily="2" charset="2"/>
              </a:rPr>
              <a:t>Annealing</a:t>
            </a:r>
            <a:r>
              <a:rPr lang="sl-SI" alt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olidFill>
                  <a:srgbClr val="FF0000"/>
                </a:solidFill>
                <a:sym typeface="Wingdings" panose="05000000000000000000" pitchFamily="2" charset="2"/>
              </a:rPr>
              <a:t>helps</a:t>
            </a:r>
            <a:r>
              <a:rPr lang="sl-SI" alt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olidFill>
                  <a:srgbClr val="FF0000"/>
                </a:solidFill>
                <a:sym typeface="Wingdings" panose="05000000000000000000" pitchFamily="2" charset="2"/>
              </a:rPr>
              <a:t>also</a:t>
            </a:r>
            <a:r>
              <a:rPr lang="sl-SI" alt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 at 77 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en-US" sz="180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228640"/>
            <a:ext cx="2632846" cy="154851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da-DK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M. </a:t>
            </a:r>
            <a:r>
              <a:rPr lang="da-DK" sz="105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Calvi</a:t>
            </a:r>
            <a:r>
              <a:rPr lang="da-DK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 et al., </a:t>
            </a:r>
            <a:r>
              <a:rPr lang="sl-SI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NIMA 922 </a:t>
            </a:r>
            <a:r>
              <a:rPr lang="da-DK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(20</a:t>
            </a:r>
            <a:r>
              <a:rPr lang="sl-SI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19</a:t>
            </a:r>
            <a:r>
              <a:rPr lang="da-DK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) </a:t>
            </a:r>
            <a:r>
              <a:rPr lang="fr-FR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243-249</a:t>
            </a:r>
            <a:endParaRPr lang="da-DK" sz="1050" kern="0" dirty="0">
              <a:solidFill>
                <a:srgbClr val="000000"/>
              </a:solidFill>
              <a:latin typeface="ArialMT" pitchFamily="34"/>
              <a:ea typeface="ArialMT" pitchFamily="34"/>
              <a:cs typeface="ArialMT" pitchFamily="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1" y="1767590"/>
            <a:ext cx="4135901" cy="28135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3968" y="2099043"/>
            <a:ext cx="486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DCR at 77 K versus neutron</a:t>
            </a:r>
            <a:r>
              <a:rPr lang="sl-SI" sz="1800" dirty="0">
                <a:solidFill>
                  <a:schemeClr val="accent2"/>
                </a:solidFill>
              </a:rPr>
              <a:t> </a:t>
            </a:r>
            <a:r>
              <a:rPr lang="sl-SI" sz="1800" dirty="0" err="1">
                <a:solidFill>
                  <a:schemeClr val="accent2"/>
                </a:solidFill>
              </a:rPr>
              <a:t>fl</a:t>
            </a:r>
            <a:r>
              <a:rPr lang="en-US" sz="1800" dirty="0" err="1">
                <a:solidFill>
                  <a:schemeClr val="accent2"/>
                </a:solidFill>
              </a:rPr>
              <a:t>uence</a:t>
            </a:r>
            <a:endParaRPr lang="sl-SI" sz="1800" dirty="0">
              <a:solidFill>
                <a:schemeClr val="accent2"/>
              </a:solidFill>
            </a:endParaRPr>
          </a:p>
          <a:p>
            <a:endParaRPr lang="sl-SI" sz="1800" dirty="0">
              <a:solidFill>
                <a:schemeClr val="accent2"/>
              </a:solidFill>
            </a:endParaRPr>
          </a:p>
          <a:p>
            <a:r>
              <a:rPr lang="sl-SI" sz="1800" dirty="0" err="1">
                <a:solidFill>
                  <a:schemeClr val="accent2"/>
                </a:solidFill>
              </a:rPr>
              <a:t>Blue</a:t>
            </a:r>
            <a:r>
              <a:rPr lang="sl-SI" sz="1800" dirty="0">
                <a:solidFill>
                  <a:schemeClr val="accent2"/>
                </a:solidFill>
              </a:rPr>
              <a:t> </a:t>
            </a:r>
            <a:r>
              <a:rPr lang="sl-SI" sz="1800" dirty="0" err="1">
                <a:solidFill>
                  <a:schemeClr val="accent2"/>
                </a:solidFill>
              </a:rPr>
              <a:t>circles</a:t>
            </a:r>
            <a:r>
              <a:rPr lang="sl-SI" sz="1800" dirty="0">
                <a:solidFill>
                  <a:schemeClr val="accent2"/>
                </a:solidFill>
              </a:rPr>
              <a:t>: </a:t>
            </a:r>
            <a:r>
              <a:rPr lang="sl-SI" sz="1800" dirty="0" err="1">
                <a:solidFill>
                  <a:schemeClr val="accent2"/>
                </a:solidFill>
              </a:rPr>
              <a:t>annealed</a:t>
            </a:r>
            <a:r>
              <a:rPr lang="sl-SI" sz="1800" dirty="0">
                <a:solidFill>
                  <a:schemeClr val="accent2"/>
                </a:solidFill>
              </a:rPr>
              <a:t> </a:t>
            </a:r>
            <a:r>
              <a:rPr lang="sl-SI" sz="1800" dirty="0" err="1">
                <a:solidFill>
                  <a:schemeClr val="accent2"/>
                </a:solidFill>
              </a:rPr>
              <a:t>sample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84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21FC7652-DB8F-426D-8D01-C39B6E57C5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228600"/>
            <a:ext cx="8424863" cy="533400"/>
          </a:xfrm>
        </p:spPr>
        <p:txBody>
          <a:bodyPr/>
          <a:lstStyle/>
          <a:p>
            <a:r>
              <a:rPr lang="en-US" altLang="en-SI" dirty="0" err="1"/>
              <a:t>SiPMs</a:t>
            </a:r>
            <a:r>
              <a:rPr lang="en-US" altLang="en-SI" dirty="0"/>
              <a:t>: radiation damage, mitigation</a:t>
            </a:r>
            <a:endParaRPr lang="en-SI" altLang="en-S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188D44-435A-45AC-A2AA-21BADDCEE4F1}"/>
              </a:ext>
            </a:extLst>
          </p:cNvPr>
          <p:cNvSpPr txBox="1"/>
          <p:nvPr/>
        </p:nvSpPr>
        <p:spPr>
          <a:xfrm>
            <a:off x="251520" y="999532"/>
            <a:ext cx="790773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80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Fast &amp; radiation hard SiPMs </a:t>
            </a:r>
            <a:r>
              <a:rPr lang="sl-SI" sz="1800" b="1" dirty="0">
                <a:solidFill>
                  <a:srgbClr val="0070C0"/>
                </a:solidFill>
                <a:latin typeface="+mn-lt"/>
              </a:rPr>
              <a:t>- </a:t>
            </a:r>
            <a:r>
              <a:rPr lang="sl-SI" sz="1800" dirty="0">
                <a:solidFill>
                  <a:srgbClr val="0070C0"/>
                </a:solidFill>
                <a:latin typeface="+mn-lt"/>
              </a:rPr>
              <a:t>enabling the use of SiPM in highly irradiated areas</a:t>
            </a:r>
            <a:endParaRPr lang="en-GB" sz="1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9941" name="Picture 4">
            <a:extLst>
              <a:ext uri="{FF2B5EF4-FFF2-40B4-BE49-F238E27FC236}">
                <a16:creationId xmlns:a16="http://schemas.microsoft.com/office/drawing/2014/main" id="{5E78DA2F-056F-4ED5-BF44-51894638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42" y="3429000"/>
            <a:ext cx="5802730" cy="2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Content Placeholder 2">
            <a:extLst>
              <a:ext uri="{FF2B5EF4-FFF2-40B4-BE49-F238E27FC236}">
                <a16:creationId xmlns:a16="http://schemas.microsoft.com/office/drawing/2014/main" id="{4603BE65-D64D-41E7-8DE1-E6357E5F0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744024"/>
            <a:ext cx="6120680" cy="1263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r>
              <a:rPr lang="en-US" altLang="en-SI" sz="1600" dirty="0">
                <a:solidFill>
                  <a:srgbClr val="000000"/>
                </a:solidFill>
                <a:latin typeface="+mn-lt"/>
              </a:rPr>
              <a:t>Experimental structures, </a:t>
            </a:r>
            <a:r>
              <a:rPr lang="en-US" altLang="en-SI" sz="1600" dirty="0" err="1">
                <a:solidFill>
                  <a:srgbClr val="000000"/>
                </a:solidFill>
                <a:latin typeface="+mn-lt"/>
              </a:rPr>
              <a:t>AidaInnova</a:t>
            </a:r>
            <a:r>
              <a:rPr lang="en-US" altLang="en-SI" sz="1600" dirty="0">
                <a:solidFill>
                  <a:srgbClr val="000000"/>
                </a:solidFill>
                <a:latin typeface="+mn-lt"/>
              </a:rPr>
              <a:t> Run – exp. May 2025 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r>
              <a:rPr lang="en-US" altLang="en-SI" sz="1600" dirty="0">
                <a:solidFill>
                  <a:srgbClr val="000000"/>
                </a:solidFill>
                <a:latin typeface="+mn-lt"/>
              </a:rPr>
              <a:t>Two different technologies: </a:t>
            </a:r>
          </a:p>
          <a:p>
            <a:pPr lvl="1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SI" sz="1600" dirty="0">
                <a:solidFill>
                  <a:srgbClr val="000000"/>
                </a:solidFill>
                <a:latin typeface="+mn-lt"/>
              </a:rPr>
              <a:t>Low electric field </a:t>
            </a:r>
          </a:p>
          <a:p>
            <a:pPr lvl="1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SI" sz="1600" dirty="0">
                <a:solidFill>
                  <a:srgbClr val="000000"/>
                </a:solidFill>
                <a:latin typeface="+mn-lt"/>
              </a:rPr>
              <a:t>Ultra Low electric field 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r>
              <a:rPr lang="en-US" altLang="en-SI" sz="1600" dirty="0">
                <a:solidFill>
                  <a:srgbClr val="000000"/>
                </a:solidFill>
                <a:latin typeface="+mn-lt"/>
              </a:rPr>
              <a:t>Cell pitch: 15, 25, 40, 75um; </a:t>
            </a:r>
            <a:r>
              <a:rPr lang="en-US" altLang="en-SI" sz="1600" dirty="0" err="1">
                <a:solidFill>
                  <a:srgbClr val="000000"/>
                </a:solidFill>
                <a:latin typeface="+mn-lt"/>
              </a:rPr>
              <a:t>SiPM</a:t>
            </a:r>
            <a:r>
              <a:rPr lang="en-US" altLang="en-SI" sz="1600" dirty="0">
                <a:solidFill>
                  <a:srgbClr val="000000"/>
                </a:solidFill>
                <a:latin typeface="+mn-lt"/>
              </a:rPr>
              <a:t> sizes: (0.25, 0.5,1,2,3)</a:t>
            </a:r>
            <a:r>
              <a:rPr lang="en-US" altLang="en-SI" sz="1600" baseline="30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en-US" altLang="en-SI" sz="1600" dirty="0">
                <a:solidFill>
                  <a:srgbClr val="000000"/>
                </a:solidFill>
                <a:latin typeface="+mn-lt"/>
              </a:rPr>
              <a:t> mm</a:t>
            </a:r>
            <a:r>
              <a:rPr lang="en-US" altLang="en-SI" sz="1600" baseline="30000" dirty="0">
                <a:solidFill>
                  <a:srgbClr val="000000"/>
                </a:solidFill>
                <a:latin typeface="+mn-lt"/>
              </a:rPr>
              <a:t>2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defRPr/>
            </a:pPr>
            <a:endParaRPr lang="sl-SI" altLang="en-SI" sz="11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6682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B59FD-11AD-49BC-B901-304C1ACD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25" y="209550"/>
            <a:ext cx="2435225" cy="523875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GB" sz="2800" b="0">
                <a:latin typeface="+mn-lt"/>
              </a:rPr>
              <a:t>New materials</a:t>
            </a: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179388" y="1249363"/>
            <a:ext cx="8840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34938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new higher band gap materials - possibly lower DCR - higher radiation resistance, higher temperature</a:t>
            </a:r>
          </a:p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(V)UV sensitive</a:t>
            </a:r>
          </a:p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high dark count rate – dominated by trap assisted tunnelling</a:t>
            </a:r>
          </a:p>
        </p:txBody>
      </p:sp>
      <p:pic>
        <p:nvPicPr>
          <p:cNvPr id="40965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514850"/>
            <a:ext cx="2062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2809875"/>
            <a:ext cx="25019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2916238"/>
            <a:ext cx="34004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807A1-948E-432E-99B7-98BB48BBB22C}"/>
              </a:ext>
            </a:extLst>
          </p:cNvPr>
          <p:cNvSpPr txBox="1"/>
          <p:nvPr/>
        </p:nvSpPr>
        <p:spPr>
          <a:xfrm>
            <a:off x="5562600" y="5935663"/>
            <a:ext cx="1893888" cy="117475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88" kern="0">
                <a:latin typeface="Arial" pitchFamily="34"/>
                <a:ea typeface="Lucida Sans Unicode" pitchFamily="2"/>
                <a:cs typeface="Tahoma" pitchFamily="2"/>
              </a:rPr>
              <a:t> L. Su et al. J. Semicond. 40(2019)121802</a:t>
            </a:r>
            <a:endParaRPr lang="en-GB" sz="788" kern="0">
              <a:latin typeface="Arial" pitchFamily="34"/>
              <a:ea typeface="Lucida Sans Unicode" pitchFamily="2"/>
              <a:cs typeface="Tahoma" pitchFamily="2"/>
              <a:hlinkClick r:id="rId5"/>
            </a:endParaRPr>
          </a:p>
        </p:txBody>
      </p:sp>
      <p:pic>
        <p:nvPicPr>
          <p:cNvPr id="40969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592638"/>
            <a:ext cx="24415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78D005-4ABE-445C-9FFC-71E2D1703679}"/>
                  </a:ext>
                </a:extLst>
              </p:cNvPr>
              <p:cNvSpPr txBox="1"/>
              <p:nvPr/>
            </p:nvSpPr>
            <p:spPr>
              <a:xfrm>
                <a:off x="153587" y="2484454"/>
                <a:ext cx="4329839" cy="1776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rgbClr val="00206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4H-SiC</a:t>
                </a: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g</m:t>
                        </m:r>
                      </m:sub>
                    </m:sSub>
                    <m: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=3.26 </m:t>
                    </m:r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eV</m:t>
                    </m:r>
                  </m:oMath>
                </a14:m>
                <a:endParaRPr lang="en-GB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PDE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≈10%</m:t>
                    </m:r>
                  </m:oMath>
                </a14:m>
                <a:endParaRPr lang="en-GB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DCR </a:t>
                </a:r>
                <a14:m>
                  <m:oMath xmlns:m="http://schemas.openxmlformats.org/officeDocument/2006/math">
                    <m:r>
                      <a:rPr lang="en-GB" sz="180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&gt; 1 </m:t>
                    </m:r>
                    <m:r>
                      <m:rPr>
                        <m:sty m:val="p"/>
                      </m:rPr>
                      <a:rPr lang="en-GB" sz="180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MHz</m:t>
                    </m:r>
                    <m:r>
                      <a:rPr lang="en-GB" sz="180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80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Arial" panose="020B0604020202020204" pitchFamily="34" charset="0"/>
                      </a:rPr>
                      <m:t>m</m:t>
                    </m:r>
                    <m:sSup>
                      <m:sSupPr>
                        <m:ctrlPr>
                          <a:rPr lang="en-GB" sz="1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a:rPr lang="en-GB" sz="1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nonuniform</a:t>
                </a:r>
                <a:r>
                  <a:rPr lang="en-GB" sz="1800" dirty="0">
                    <a:solidFill>
                      <a:srgbClr val="008000"/>
                    </a:solidFill>
                    <a:latin typeface="+mn-lt"/>
                    <a:ea typeface="MS Gothic" panose="020B0609070205080204" pitchFamily="49" charset="-128"/>
                    <a:cs typeface="Arial" panose="020B0604020202020204" pitchFamily="34" charset="0"/>
                  </a:rPr>
                  <a:t> response</a:t>
                </a:r>
              </a:p>
              <a:p>
                <a:endParaRPr lang="en-GB" sz="1800" dirty="0">
                  <a:solidFill>
                    <a:srgbClr val="008000"/>
                  </a:solidFill>
                  <a:latin typeface="+mn-lt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78D005-4ABE-445C-9FFC-71E2D1703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7" y="2484454"/>
                <a:ext cx="4329839" cy="1776897"/>
              </a:xfrm>
              <a:prstGeom prst="rect">
                <a:avLst/>
              </a:prstGeom>
              <a:blipFill>
                <a:blip r:embed="rId10"/>
                <a:stretch>
                  <a:fillRect l="-1127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 dirty="0"/>
              <a:t>Gas </a:t>
            </a:r>
            <a:r>
              <a:rPr lang="sl-SI" altLang="en-US" dirty="0" err="1"/>
              <a:t>based</a:t>
            </a:r>
            <a:r>
              <a:rPr lang="sl-SI" altLang="en-US" dirty="0"/>
              <a:t> </a:t>
            </a:r>
            <a:r>
              <a:rPr lang="sl-SI" altLang="en-US" dirty="0" err="1"/>
              <a:t>photon</a:t>
            </a:r>
            <a:r>
              <a:rPr lang="sl-SI" altLang="en-US" dirty="0"/>
              <a:t> </a:t>
            </a:r>
            <a:r>
              <a:rPr lang="sl-SI" altLang="en-US" dirty="0" err="1"/>
              <a:t>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1168"/>
            <a:ext cx="5309600" cy="1512168"/>
          </a:xfrm>
        </p:spPr>
        <p:txBody>
          <a:bodyPr/>
          <a:lstStyle/>
          <a:p>
            <a:pPr marL="0" indent="0">
              <a:buNone/>
            </a:pPr>
            <a:r>
              <a:rPr lang="sl-SI" sz="2000" dirty="0"/>
              <a:t>Standard </a:t>
            </a:r>
            <a:r>
              <a:rPr lang="sl-SI" sz="2000" dirty="0" err="1"/>
              <a:t>photosensitive</a:t>
            </a:r>
            <a:r>
              <a:rPr lang="sl-SI" sz="2000" dirty="0"/>
              <a:t> substance: </a:t>
            </a:r>
            <a:r>
              <a:rPr lang="sl-SI" sz="2000" dirty="0" err="1"/>
              <a:t>CsI</a:t>
            </a:r>
            <a:r>
              <a:rPr lang="sl-SI" sz="2000" dirty="0"/>
              <a:t> </a:t>
            </a:r>
            <a:r>
              <a:rPr lang="sl-SI" sz="2000" dirty="0" err="1"/>
              <a:t>evaporated</a:t>
            </a:r>
            <a:r>
              <a:rPr lang="sl-SI" sz="2000" dirty="0"/>
              <a:t> on one </a:t>
            </a:r>
            <a:r>
              <a:rPr lang="sl-SI" sz="2000" dirty="0" err="1"/>
              <a:t>of</a:t>
            </a:r>
            <a:r>
              <a:rPr lang="sl-SI" sz="2000" dirty="0"/>
              <a:t> </a:t>
            </a:r>
            <a:r>
              <a:rPr lang="sl-SI" sz="2000" dirty="0" err="1"/>
              <a:t>the</a:t>
            </a:r>
            <a:r>
              <a:rPr lang="sl-SI" sz="2000" dirty="0"/>
              <a:t> </a:t>
            </a:r>
            <a:r>
              <a:rPr lang="sl-SI" sz="2000" dirty="0" err="1"/>
              <a:t>cathodes</a:t>
            </a:r>
            <a:r>
              <a:rPr lang="sl-SI" sz="2000" dirty="0"/>
              <a:t>.</a:t>
            </a:r>
          </a:p>
          <a:p>
            <a:pPr marL="0" indent="0">
              <a:buNone/>
            </a:pPr>
            <a:r>
              <a:rPr lang="sl-SI" sz="2000" dirty="0"/>
              <a:t>Large scale </a:t>
            </a:r>
            <a:r>
              <a:rPr lang="sl-SI" sz="2000" dirty="0" err="1"/>
              <a:t>application</a:t>
            </a:r>
            <a:r>
              <a:rPr lang="sl-SI" sz="2000" dirty="0"/>
              <a:t>: ~11 m</a:t>
            </a:r>
            <a:r>
              <a:rPr lang="sl-SI" sz="2000" baseline="30000" dirty="0"/>
              <a:t>2 </a:t>
            </a:r>
            <a:r>
              <a:rPr lang="sl-SI" sz="2000" dirty="0"/>
              <a:t>ALICE RICH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6" y="1268760"/>
            <a:ext cx="8891008" cy="3284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330" t="3918" r="6351" b="4027"/>
          <a:stretch/>
        </p:blipFill>
        <p:spPr>
          <a:xfrm>
            <a:off x="5436096" y="4221088"/>
            <a:ext cx="3185852" cy="23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43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277813" y="171450"/>
            <a:ext cx="9777983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sl-SI" altLang="en-US" sz="3200" kern="0" dirty="0"/>
              <a:t>Gas </a:t>
            </a:r>
            <a:r>
              <a:rPr lang="sl-SI" altLang="en-US" sz="3200" kern="0" dirty="0" err="1"/>
              <a:t>based</a:t>
            </a:r>
            <a:r>
              <a:rPr lang="sl-SI" altLang="en-US" sz="3200" kern="0" dirty="0"/>
              <a:t> </a:t>
            </a:r>
            <a:r>
              <a:rPr lang="sl-SI" altLang="en-US" sz="3200" kern="0" dirty="0" err="1"/>
              <a:t>photon</a:t>
            </a:r>
            <a:r>
              <a:rPr lang="sl-SI" altLang="en-US" sz="3200" kern="0" dirty="0"/>
              <a:t> </a:t>
            </a:r>
            <a:r>
              <a:rPr lang="sl-SI" altLang="en-US" sz="3200" kern="0" dirty="0" err="1"/>
              <a:t>detectors</a:t>
            </a:r>
            <a:r>
              <a:rPr lang="sl-SI" altLang="en-US" sz="3200" kern="0" dirty="0"/>
              <a:t>: </a:t>
            </a:r>
            <a:r>
              <a:rPr lang="sl-SI" altLang="en-US" sz="3200" kern="0" dirty="0" err="1"/>
              <a:t>recent</a:t>
            </a:r>
            <a:r>
              <a:rPr lang="sl-SI" altLang="en-US" sz="3200" kern="0" dirty="0"/>
              <a:t> </a:t>
            </a:r>
            <a:r>
              <a:rPr lang="sl-SI" altLang="en-US" sz="3200" kern="0" dirty="0" err="1"/>
              <a:t>developments</a:t>
            </a:r>
            <a:endParaRPr lang="en-GB" altLang="en-US" sz="3200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277813" y="1946275"/>
            <a:ext cx="9947276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endParaRPr lang="sl-SI" altLang="en-US" sz="2400" kern="0"/>
          </a:p>
          <a:p>
            <a:pPr eaLnBrk="1" hangingPunct="1">
              <a:defRPr/>
            </a:pPr>
            <a:endParaRPr lang="sl-SI" altLang="en-US" sz="2400" kern="0"/>
          </a:p>
          <a:p>
            <a:pPr eaLnBrk="1" hangingPunct="1">
              <a:defRPr/>
            </a:pPr>
            <a:endParaRPr lang="sl-SI" altLang="en-US" sz="2400" kern="0"/>
          </a:p>
          <a:p>
            <a:pPr eaLnBrk="1" hangingPunct="1">
              <a:defRPr/>
            </a:pPr>
            <a:endParaRPr lang="sl-SI" altLang="en-US" sz="2400" kern="0"/>
          </a:p>
          <a:p>
            <a:pPr eaLnBrk="1" hangingPunct="1">
              <a:defRPr/>
            </a:pPr>
            <a:endParaRPr lang="sl-SI" altLang="en-US" sz="2400" kern="0"/>
          </a:p>
          <a:p>
            <a:pPr eaLnBrk="1" hangingPunct="1">
              <a:defRPr/>
            </a:pPr>
            <a:endParaRPr lang="sl-SI" altLang="en-US" sz="2400" kern="0"/>
          </a:p>
          <a:p>
            <a:pPr eaLnBrk="1" hangingPunct="1">
              <a:buFontTx/>
              <a:buNone/>
              <a:defRPr/>
            </a:pPr>
            <a:endParaRPr lang="sl-SI" altLang="en-US" sz="2400" kern="0"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  <a:defRPr/>
            </a:pPr>
            <a:endParaRPr lang="sl-SI" altLang="en-US" sz="2400" kern="0"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  <a:defRPr/>
            </a:pPr>
            <a:r>
              <a:rPr lang="sl-SI" altLang="en-US" sz="2400" kern="0">
                <a:sym typeface="Wingdings" panose="05000000000000000000" pitchFamily="2" charset="2"/>
              </a:rPr>
              <a:t>                          </a:t>
            </a:r>
            <a:endParaRPr lang="en-GB" altLang="en-US" sz="2400" kern="0"/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153478" y="980728"/>
            <a:ext cx="8915400" cy="684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2000" dirty="0" err="1"/>
              <a:t>Instead</a:t>
            </a:r>
            <a:r>
              <a:rPr lang="sl-SI" altLang="en-US" sz="2000" dirty="0"/>
              <a:t> </a:t>
            </a:r>
            <a:r>
              <a:rPr lang="sl-SI" altLang="en-US" sz="2000" dirty="0" err="1"/>
              <a:t>of</a:t>
            </a:r>
            <a:r>
              <a:rPr lang="sl-SI" altLang="en-US" sz="2000" dirty="0"/>
              <a:t> MWPC: </a:t>
            </a:r>
          </a:p>
          <a:p>
            <a:pPr eaLnBrk="1" hangingPunct="1">
              <a:spcBef>
                <a:spcPct val="50000"/>
              </a:spcBef>
            </a:pPr>
            <a:r>
              <a:rPr lang="sl-SI" altLang="en-US" sz="2000" dirty="0">
                <a:sym typeface="Wingdings" panose="05000000000000000000" pitchFamily="2" charset="2"/>
              </a:rPr>
              <a:t>Use </a:t>
            </a:r>
            <a:r>
              <a:rPr lang="sl-SI" altLang="en-US" sz="2000" dirty="0" err="1">
                <a:sym typeface="Wingdings" panose="05000000000000000000" pitchFamily="2" charset="2"/>
              </a:rPr>
              <a:t>chambers</a:t>
            </a:r>
            <a:r>
              <a:rPr lang="sl-SI" altLang="en-US" sz="2000" dirty="0">
                <a:sym typeface="Wingdings" panose="05000000000000000000" pitchFamily="2" charset="2"/>
              </a:rPr>
              <a:t> </a:t>
            </a:r>
            <a:r>
              <a:rPr lang="sl-SI" altLang="en-US" sz="2000" dirty="0" err="1">
                <a:sym typeface="Wingdings" panose="05000000000000000000" pitchFamily="2" charset="2"/>
              </a:rPr>
              <a:t>with</a:t>
            </a:r>
            <a:r>
              <a:rPr lang="sl-SI" altLang="en-US" sz="2000" dirty="0">
                <a:sym typeface="Wingdings" panose="05000000000000000000" pitchFamily="2" charset="2"/>
              </a:rPr>
              <a:t> multiple GEM </a:t>
            </a:r>
            <a:r>
              <a:rPr lang="sl-SI" altLang="en-US" sz="2000" dirty="0" err="1">
                <a:sym typeface="Wingdings" panose="05000000000000000000" pitchFamily="2" charset="2"/>
              </a:rPr>
              <a:t>or</a:t>
            </a:r>
            <a:r>
              <a:rPr lang="sl-SI" altLang="en-US" sz="2000" dirty="0">
                <a:sym typeface="Wingdings" panose="05000000000000000000" pitchFamily="2" charset="2"/>
              </a:rPr>
              <a:t> </a:t>
            </a:r>
            <a:r>
              <a:rPr lang="sl-SI" altLang="en-US" sz="2000" dirty="0" err="1">
                <a:sym typeface="Wingdings" panose="05000000000000000000" pitchFamily="2" charset="2"/>
              </a:rPr>
              <a:t>thick</a:t>
            </a:r>
            <a:r>
              <a:rPr lang="sl-SI" altLang="en-US" sz="2000" dirty="0">
                <a:sym typeface="Wingdings" panose="05000000000000000000" pitchFamily="2" charset="2"/>
              </a:rPr>
              <a:t> GEM (THGEM) gas </a:t>
            </a:r>
            <a:r>
              <a:rPr lang="sl-SI" altLang="en-US" sz="2000" dirty="0" err="1">
                <a:sym typeface="Wingdings" panose="05000000000000000000" pitchFamily="2" charset="2"/>
              </a:rPr>
              <a:t>amplification</a:t>
            </a:r>
            <a:r>
              <a:rPr lang="sl-SI" altLang="en-US" sz="2000" dirty="0">
                <a:sym typeface="Wingdings" panose="05000000000000000000" pitchFamily="2" charset="2"/>
              </a:rPr>
              <a:t> </a:t>
            </a:r>
            <a:r>
              <a:rPr lang="sl-SI" altLang="en-US" sz="2000" dirty="0" err="1">
                <a:sym typeface="Wingdings" panose="05000000000000000000" pitchFamily="2" charset="2"/>
              </a:rPr>
              <a:t>stages</a:t>
            </a:r>
            <a:r>
              <a:rPr lang="sl-SI" altLang="en-US" sz="2000" dirty="0">
                <a:sym typeface="Wingdings" panose="05000000000000000000" pitchFamily="2" charset="2"/>
              </a:rPr>
              <a:t> </a:t>
            </a:r>
            <a:r>
              <a:rPr lang="sl-SI" altLang="en-US" sz="2000" dirty="0" err="1"/>
              <a:t>with</a:t>
            </a:r>
            <a:r>
              <a:rPr lang="sl-SI" altLang="en-US" sz="2000" dirty="0"/>
              <a:t> </a:t>
            </a:r>
            <a:r>
              <a:rPr lang="sl-SI" altLang="en-US" sz="2000" dirty="0" err="1"/>
              <a:t>transm</a:t>
            </a:r>
            <a:r>
              <a:rPr lang="sl-SI" altLang="en-US" sz="2000" dirty="0"/>
              <a:t>. </a:t>
            </a:r>
            <a:r>
              <a:rPr lang="sl-SI" altLang="en-US" sz="2000" dirty="0" err="1"/>
              <a:t>or</a:t>
            </a:r>
            <a:r>
              <a:rPr lang="sl-SI" altLang="en-US" sz="2000" dirty="0"/>
              <a:t> </a:t>
            </a:r>
            <a:r>
              <a:rPr lang="sl-SI" altLang="en-US" sz="2000" dirty="0" err="1"/>
              <a:t>refl</a:t>
            </a:r>
            <a:r>
              <a:rPr lang="sl-SI" altLang="en-US" sz="2000" dirty="0"/>
              <a:t>. </a:t>
            </a:r>
            <a:r>
              <a:rPr lang="sl-SI" altLang="en-US" sz="2000" dirty="0" err="1"/>
              <a:t>photocathode</a:t>
            </a:r>
            <a:r>
              <a:rPr lang="sl-SI" altLang="en-US" sz="2000" dirty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sl-SI" altLang="en-US" sz="2000" dirty="0"/>
              <a:t>COMPASS RICH: trans. </a:t>
            </a:r>
            <a:r>
              <a:rPr lang="sl-SI" altLang="en-US" sz="2000" dirty="0" err="1"/>
              <a:t>photocathode</a:t>
            </a:r>
            <a:r>
              <a:rPr lang="sl-SI" altLang="en-US" sz="2000" dirty="0"/>
              <a:t> </a:t>
            </a:r>
            <a:r>
              <a:rPr lang="sl-SI" altLang="en-US" sz="2000" dirty="0" err="1"/>
              <a:t>and</a:t>
            </a:r>
            <a:r>
              <a:rPr lang="sl-SI" altLang="en-US" sz="2000" dirty="0"/>
              <a:t> 2x THGEM + </a:t>
            </a:r>
            <a:r>
              <a:rPr lang="sl-SI" altLang="en-US" sz="2000" dirty="0" err="1"/>
              <a:t>MicroMegas</a:t>
            </a:r>
            <a:endParaRPr lang="sl-SI" altLang="en-US" sz="20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en-US" sz="20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1800" dirty="0">
                <a:sym typeface="Wingdings" panose="05000000000000000000" pitchFamily="2" charset="2"/>
              </a:rPr>
              <a:t>Ion </a:t>
            </a:r>
            <a:r>
              <a:rPr lang="sl-SI" altLang="en-US" sz="1800" dirty="0" err="1">
                <a:sym typeface="Wingdings" panose="05000000000000000000" pitchFamily="2" charset="2"/>
              </a:rPr>
              <a:t>damage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of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the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photocathode</a:t>
            </a:r>
            <a:r>
              <a:rPr lang="sl-SI" altLang="en-US" sz="1800" dirty="0">
                <a:sym typeface="Wingdings" panose="05000000000000000000" pitchFamily="2" charset="2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1800" dirty="0" err="1">
                <a:sym typeface="Wingdings" panose="05000000000000000000" pitchFamily="2" charset="2"/>
              </a:rPr>
              <a:t>blocking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ions</a:t>
            </a:r>
            <a:r>
              <a:rPr lang="sl-SI" altLang="en-US" sz="1800" dirty="0">
                <a:sym typeface="Wingdings" panose="05000000000000000000" pitchFamily="2" charset="2"/>
              </a:rPr>
              <a:t> – non-</a:t>
            </a:r>
            <a:r>
              <a:rPr lang="sl-SI" altLang="en-US" sz="1800" dirty="0" err="1">
                <a:sym typeface="Wingdings" panose="05000000000000000000" pitchFamily="2" charset="2"/>
              </a:rPr>
              <a:t>aligned</a:t>
            </a:r>
            <a:r>
              <a:rPr lang="sl-SI" altLang="en-US" sz="1800" dirty="0">
                <a:sym typeface="Wingdings" panose="05000000000000000000" pitchFamily="2" charset="2"/>
              </a:rPr>
              <a:t> GEM </a:t>
            </a:r>
            <a:r>
              <a:rPr lang="sl-SI" altLang="en-US" sz="1800" dirty="0" err="1">
                <a:sym typeface="Wingdings" panose="05000000000000000000" pitchFamily="2" charset="2"/>
              </a:rPr>
              <a:t>holes</a:t>
            </a:r>
            <a:endParaRPr lang="sl-SI" altLang="en-US" sz="18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en-US" sz="18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en-US" sz="18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1800" dirty="0">
                <a:sym typeface="Wingdings" panose="05000000000000000000" pitchFamily="2" charset="2"/>
              </a:rPr>
              <a:t>New </a:t>
            </a:r>
            <a:r>
              <a:rPr lang="sl-SI" altLang="en-US" sz="1800" dirty="0" err="1">
                <a:sym typeface="Wingdings" panose="05000000000000000000" pitchFamily="2" charset="2"/>
              </a:rPr>
              <a:t>developments</a:t>
            </a:r>
            <a:r>
              <a:rPr lang="sl-SI" altLang="en-US" sz="1800" dirty="0">
                <a:sym typeface="Wingdings" panose="05000000000000000000" pitchFamily="2" charset="2"/>
              </a:rPr>
              <a:t>:</a:t>
            </a:r>
          </a:p>
          <a:p>
            <a:pPr marL="285750" indent="-285750" eaLnBrk="1" hangingPunct="1">
              <a:spcBef>
                <a:spcPct val="50000"/>
              </a:spcBef>
            </a:pPr>
            <a:r>
              <a:rPr lang="sl-SI" altLang="en-US" sz="1800" dirty="0" err="1">
                <a:sym typeface="Wingdings" panose="05000000000000000000" pitchFamily="2" charset="2"/>
              </a:rPr>
              <a:t>Smaller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pads</a:t>
            </a:r>
            <a:endParaRPr lang="sl-SI" altLang="en-US" sz="1800" dirty="0">
              <a:sym typeface="Wingdings" panose="05000000000000000000" pitchFamily="2" charset="2"/>
            </a:endParaRPr>
          </a:p>
          <a:p>
            <a:pPr marL="285750" indent="-285750" eaLnBrk="1" hangingPunct="1">
              <a:spcBef>
                <a:spcPct val="50000"/>
              </a:spcBef>
            </a:pPr>
            <a:r>
              <a:rPr lang="sl-SI" altLang="en-US" sz="1800" dirty="0">
                <a:sym typeface="Wingdings" panose="05000000000000000000" pitchFamily="2" charset="2"/>
              </a:rPr>
              <a:t>Novel </a:t>
            </a:r>
            <a:r>
              <a:rPr lang="sl-SI" altLang="en-US" sz="1800" dirty="0" err="1">
                <a:sym typeface="Wingdings" panose="05000000000000000000" pitchFamily="2" charset="2"/>
              </a:rPr>
              <a:t>photocathode</a:t>
            </a:r>
            <a:r>
              <a:rPr lang="sl-SI" altLang="en-US" sz="1800" dirty="0">
                <a:sym typeface="Wingdings" panose="05000000000000000000" pitchFamily="2" charset="2"/>
              </a:rPr>
              <a:t> material: </a:t>
            </a:r>
            <a:r>
              <a:rPr lang="sl-SI" altLang="en-US" sz="1800" dirty="0" err="1">
                <a:sym typeface="Wingdings" panose="05000000000000000000" pitchFamily="2" charset="2"/>
              </a:rPr>
              <a:t>nano-diamond</a:t>
            </a:r>
            <a:r>
              <a:rPr lang="sl-SI" altLang="en-US" sz="1800" dirty="0">
                <a:sym typeface="Wingdings" panose="05000000000000000000" pitchFamily="2" charset="2"/>
              </a:rPr>
              <a:t> </a:t>
            </a:r>
            <a:r>
              <a:rPr lang="sl-SI" altLang="en-US" sz="1800" dirty="0" err="1">
                <a:sym typeface="Wingdings" panose="05000000000000000000" pitchFamily="2" charset="2"/>
              </a:rPr>
              <a:t>layer</a:t>
            </a:r>
            <a:endParaRPr lang="sl-SI" altLang="en-US" sz="18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en-US" sz="20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en-US" sz="20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en-US" sz="20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8E3E89F-9FB0-4F47-9556-6E6EB35B2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79"/>
          <a:stretch/>
        </p:blipFill>
        <p:spPr>
          <a:xfrm>
            <a:off x="4695825" y="2780928"/>
            <a:ext cx="4203243" cy="28004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6807A1-948E-432E-99B7-98BB48BBB22C}"/>
              </a:ext>
            </a:extLst>
          </p:cNvPr>
          <p:cNvSpPr txBox="1"/>
          <p:nvPr/>
        </p:nvSpPr>
        <p:spPr>
          <a:xfrm>
            <a:off x="6529198" y="2703502"/>
            <a:ext cx="2454775" cy="154851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kern="0" dirty="0">
                <a:latin typeface="Arial" pitchFamily="34"/>
                <a:ea typeface="Lucida Sans Unicode" pitchFamily="2"/>
                <a:cs typeface="Tahoma" pitchFamily="2"/>
              </a:rPr>
              <a:t>S. Dalla Torre, NIM A 970 (2020) 163768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340768"/>
            <a:ext cx="8469188" cy="4114800"/>
          </a:xfrm>
        </p:spPr>
        <p:txBody>
          <a:bodyPr/>
          <a:lstStyle/>
          <a:p>
            <a:pPr marL="0" indent="0">
              <a:buNone/>
            </a:pPr>
            <a:r>
              <a:rPr lang="sl-SI" sz="2000" dirty="0" err="1"/>
              <a:t>Next</a:t>
            </a:r>
            <a:r>
              <a:rPr lang="sl-SI" sz="2000" dirty="0"/>
              <a:t> </a:t>
            </a:r>
            <a:r>
              <a:rPr lang="sl-SI" sz="2000" dirty="0" err="1"/>
              <a:t>generation</a:t>
            </a:r>
            <a:r>
              <a:rPr lang="sl-SI" sz="2000" dirty="0"/>
              <a:t> </a:t>
            </a:r>
            <a:r>
              <a:rPr lang="sl-SI" sz="2000" dirty="0" err="1"/>
              <a:t>of</a:t>
            </a:r>
            <a:r>
              <a:rPr lang="sl-SI" sz="2000" dirty="0"/>
              <a:t> </a:t>
            </a:r>
            <a:r>
              <a:rPr lang="sl-SI" sz="2000" dirty="0" err="1"/>
              <a:t>experiments</a:t>
            </a:r>
            <a:r>
              <a:rPr lang="sl-SI" sz="2000" dirty="0"/>
              <a:t> in </a:t>
            </a:r>
            <a:r>
              <a:rPr lang="sl-SI" sz="2000" dirty="0" err="1"/>
              <a:t>particle</a:t>
            </a:r>
            <a:r>
              <a:rPr lang="sl-SI" sz="2000" dirty="0"/>
              <a:t> </a:t>
            </a:r>
            <a:r>
              <a:rPr lang="sl-SI" sz="2000" dirty="0" err="1"/>
              <a:t>physics</a:t>
            </a:r>
            <a:r>
              <a:rPr lang="sl-SI" sz="2000" dirty="0"/>
              <a:t>:</a:t>
            </a:r>
            <a:r>
              <a:rPr lang="en-US" sz="2000" dirty="0"/>
              <a:t> photosensors with</a:t>
            </a:r>
            <a:r>
              <a:rPr lang="sl-SI" sz="2000" dirty="0"/>
              <a:t> </a:t>
            </a:r>
            <a:r>
              <a:rPr lang="sl-SI" sz="2000" dirty="0" err="1"/>
              <a:t>faster</a:t>
            </a:r>
            <a:r>
              <a:rPr lang="sl-SI" sz="2000" dirty="0"/>
              <a:t> </a:t>
            </a:r>
            <a:r>
              <a:rPr lang="sl-SI" sz="2000" dirty="0" err="1"/>
              <a:t>timing</a:t>
            </a:r>
            <a:r>
              <a:rPr lang="sl-SI" sz="2000" dirty="0"/>
              <a:t>, </a:t>
            </a:r>
            <a:r>
              <a:rPr lang="sl-SI" sz="2000" dirty="0" err="1"/>
              <a:t>wider</a:t>
            </a:r>
            <a:r>
              <a:rPr lang="sl-SI" sz="2000" dirty="0"/>
              <a:t> </a:t>
            </a:r>
            <a:r>
              <a:rPr lang="sl-SI" sz="2000" dirty="0" err="1"/>
              <a:t>spectral</a:t>
            </a:r>
            <a:r>
              <a:rPr lang="sl-SI" sz="2000" dirty="0"/>
              <a:t> range </a:t>
            </a:r>
            <a:r>
              <a:rPr lang="sl-SI" sz="2000" dirty="0" err="1"/>
              <a:t>and</a:t>
            </a:r>
            <a:r>
              <a:rPr lang="sl-SI" sz="2000" dirty="0"/>
              <a:t> </a:t>
            </a:r>
            <a:r>
              <a:rPr lang="sl-SI" sz="2000" dirty="0" err="1"/>
              <a:t>improved</a:t>
            </a:r>
            <a:r>
              <a:rPr lang="sl-SI" sz="2000" dirty="0"/>
              <a:t> </a:t>
            </a:r>
            <a:r>
              <a:rPr lang="sl-SI" sz="2000" dirty="0" err="1"/>
              <a:t>radiation</a:t>
            </a:r>
            <a:r>
              <a:rPr lang="sl-SI" sz="2000" dirty="0"/>
              <a:t> tolerance.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 err="1"/>
              <a:t>Many</a:t>
            </a:r>
            <a:r>
              <a:rPr lang="sl-SI" sz="2000" dirty="0"/>
              <a:t> </a:t>
            </a:r>
            <a:r>
              <a:rPr lang="sl-SI" sz="2000" dirty="0" err="1"/>
              <a:t>new</a:t>
            </a:r>
            <a:r>
              <a:rPr lang="sl-SI" sz="2000" dirty="0"/>
              <a:t> </a:t>
            </a:r>
            <a:r>
              <a:rPr lang="sl-SI" sz="2000" dirty="0" err="1"/>
              <a:t>interesting</a:t>
            </a:r>
            <a:r>
              <a:rPr lang="sl-SI" sz="2000" dirty="0"/>
              <a:t> </a:t>
            </a:r>
            <a:r>
              <a:rPr lang="sl-SI" sz="2000" dirty="0" err="1"/>
              <a:t>developments</a:t>
            </a:r>
            <a:r>
              <a:rPr lang="sl-SI" sz="2000" dirty="0"/>
              <a:t> </a:t>
            </a:r>
            <a:r>
              <a:rPr lang="en-US" sz="2000" dirty="0"/>
              <a:t>are </a:t>
            </a:r>
            <a:r>
              <a:rPr lang="sl-SI" sz="2000" dirty="0" err="1"/>
              <a:t>underway</a:t>
            </a:r>
            <a:r>
              <a:rPr lang="sl-SI" sz="2000" dirty="0"/>
              <a:t>, in </a:t>
            </a:r>
            <a:r>
              <a:rPr lang="sl-SI" sz="2000" dirty="0" err="1"/>
              <a:t>particular</a:t>
            </a:r>
            <a:r>
              <a:rPr lang="sl-SI" sz="2000" dirty="0"/>
              <a:t> in </a:t>
            </a:r>
            <a:r>
              <a:rPr lang="sl-SI" sz="2000" dirty="0" err="1"/>
              <a:t>SiPMs</a:t>
            </a:r>
            <a:r>
              <a:rPr lang="sl-SI" sz="2000" dirty="0"/>
              <a:t> </a:t>
            </a:r>
            <a:r>
              <a:rPr lang="sl-SI" sz="2000" dirty="0" err="1"/>
              <a:t>and</a:t>
            </a:r>
            <a:r>
              <a:rPr lang="sl-SI" sz="2000" dirty="0"/>
              <a:t> MCP-</a:t>
            </a:r>
            <a:r>
              <a:rPr lang="sl-SI" sz="2000" dirty="0" err="1"/>
              <a:t>PMTs</a:t>
            </a:r>
            <a:r>
              <a:rPr lang="sl-SI" sz="2000" dirty="0"/>
              <a:t> – not </a:t>
            </a:r>
            <a:r>
              <a:rPr lang="sl-SI" sz="2000" dirty="0" err="1"/>
              <a:t>all</a:t>
            </a:r>
            <a:r>
              <a:rPr lang="sl-SI" sz="2000" dirty="0"/>
              <a:t> </a:t>
            </a:r>
            <a:r>
              <a:rPr lang="sl-SI" sz="2000" dirty="0" err="1"/>
              <a:t>of</a:t>
            </a:r>
            <a:r>
              <a:rPr lang="sl-SI" sz="2000" dirty="0"/>
              <a:t> </a:t>
            </a:r>
            <a:r>
              <a:rPr lang="sl-SI" sz="2000" dirty="0" err="1"/>
              <a:t>them</a:t>
            </a:r>
            <a:r>
              <a:rPr lang="sl-SI" sz="2000" dirty="0"/>
              <a:t> </a:t>
            </a:r>
            <a:r>
              <a:rPr lang="sl-SI" sz="2000" dirty="0" err="1"/>
              <a:t>could</a:t>
            </a:r>
            <a:r>
              <a:rPr lang="sl-SI" sz="2000" dirty="0"/>
              <a:t> be </a:t>
            </a:r>
            <a:r>
              <a:rPr lang="sl-SI" sz="2000" dirty="0" err="1"/>
              <a:t>covered</a:t>
            </a:r>
            <a:r>
              <a:rPr lang="sl-SI" sz="2000" dirty="0"/>
              <a:t> in </a:t>
            </a:r>
            <a:r>
              <a:rPr lang="sl-SI" sz="2000" dirty="0" err="1"/>
              <a:t>this</a:t>
            </a:r>
            <a:r>
              <a:rPr lang="sl-SI" sz="2000" dirty="0"/>
              <a:t> talk. 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/>
              <a:t>A </a:t>
            </a:r>
            <a:r>
              <a:rPr lang="sl-SI" sz="2000" dirty="0" err="1"/>
              <a:t>detector</a:t>
            </a:r>
            <a:r>
              <a:rPr lang="sl-SI" sz="2000" dirty="0"/>
              <a:t> R&amp;D </a:t>
            </a:r>
            <a:r>
              <a:rPr lang="sl-SI" sz="2000" dirty="0" err="1"/>
              <a:t>collaboration</a:t>
            </a:r>
            <a:r>
              <a:rPr lang="sl-SI" sz="2000" dirty="0"/>
              <a:t> (DRD4) </a:t>
            </a:r>
            <a:r>
              <a:rPr lang="en-US" sz="2000" dirty="0"/>
              <a:t>was</a:t>
            </a:r>
            <a:r>
              <a:rPr lang="sl-SI" sz="2000" dirty="0"/>
              <a:t> set</a:t>
            </a:r>
            <a:r>
              <a:rPr lang="en-US" sz="2000" dirty="0"/>
              <a:t> </a:t>
            </a:r>
            <a:r>
              <a:rPr lang="sl-SI" sz="2000" dirty="0"/>
              <a:t>up </a:t>
            </a:r>
            <a:r>
              <a:rPr lang="en-US" sz="2000" dirty="0"/>
              <a:t>early in 2024 </a:t>
            </a:r>
            <a:r>
              <a:rPr lang="sl-SI" sz="2000" dirty="0"/>
              <a:t>to </a:t>
            </a:r>
            <a:r>
              <a:rPr lang="sl-SI" sz="2000" dirty="0" err="1"/>
              <a:t>facilitate</a:t>
            </a:r>
            <a:r>
              <a:rPr lang="sl-SI" sz="2000" dirty="0"/>
              <a:t> </a:t>
            </a:r>
            <a:r>
              <a:rPr lang="sl-SI" sz="2000" dirty="0" err="1"/>
              <a:t>collaboration</a:t>
            </a:r>
            <a:r>
              <a:rPr lang="sl-SI" sz="2000" dirty="0"/>
              <a:t> in </a:t>
            </a:r>
            <a:r>
              <a:rPr lang="sl-SI" sz="2000" dirty="0" err="1"/>
              <a:t>this</a:t>
            </a:r>
            <a:r>
              <a:rPr lang="sl-SI" sz="2000" dirty="0"/>
              <a:t> area </a:t>
            </a:r>
            <a:r>
              <a:rPr lang="sl-SI" sz="2000" dirty="0" err="1"/>
              <a:t>of</a:t>
            </a:r>
            <a:r>
              <a:rPr lang="sl-SI" sz="2000" dirty="0"/>
              <a:t> </a:t>
            </a:r>
            <a:r>
              <a:rPr lang="sl-SI" sz="2000" dirty="0" err="1"/>
              <a:t>research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46415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/>
              <a:t>Back-up slides</a:t>
            </a:r>
            <a:endParaRPr lang="en-US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A295CDE-20E4-42CC-BDD6-B3307CE7E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28600"/>
            <a:ext cx="7632700" cy="533400"/>
          </a:xfrm>
        </p:spPr>
        <p:txBody>
          <a:bodyPr/>
          <a:lstStyle/>
          <a:p>
            <a:r>
              <a:rPr lang="en-US" altLang="en-SI"/>
              <a:t>ECFA Detector R&amp;D Roadmap</a:t>
            </a:r>
            <a:endParaRPr lang="en-SI" alt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7B5CE-E8F4-44EA-BCF0-1EB1ACA9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981075"/>
            <a:ext cx="8856662" cy="42592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000" dirty="0"/>
              <a:t>The ECFA Detector R&amp;D Roadmap, developed following the 2020 European Strategy for Particle Physics, outlines a long-term vision to advance detector technologies critical for future particle physics experiments. </a:t>
            </a:r>
          </a:p>
          <a:p>
            <a:pPr marL="0" indent="0">
              <a:buFontTx/>
              <a:buNone/>
              <a:defRPr/>
            </a:pPr>
            <a:r>
              <a:rPr lang="en-US" sz="2000" dirty="0"/>
              <a:t>It emphasizes strategic planning and investment in areas like </a:t>
            </a:r>
          </a:p>
          <a:p>
            <a:pPr>
              <a:defRPr/>
            </a:pPr>
            <a:r>
              <a:rPr lang="en-US" sz="2000" dirty="0"/>
              <a:t>sensor development (gaseous, liquid, solid-state), </a:t>
            </a:r>
          </a:p>
          <a:p>
            <a:pPr>
              <a:defRPr/>
            </a:pPr>
            <a:r>
              <a:rPr lang="en-US" sz="2000" dirty="0"/>
              <a:t>photon detection, </a:t>
            </a:r>
          </a:p>
          <a:p>
            <a:pPr>
              <a:defRPr/>
            </a:pPr>
            <a:r>
              <a:rPr lang="en-US" sz="2000" dirty="0"/>
              <a:t>quantum sensing, </a:t>
            </a:r>
          </a:p>
          <a:p>
            <a:pPr>
              <a:defRPr/>
            </a:pPr>
            <a:r>
              <a:rPr lang="en-US" sz="2000" dirty="0"/>
              <a:t>calorimetry, and </a:t>
            </a:r>
          </a:p>
          <a:p>
            <a:pPr>
              <a:defRPr/>
            </a:pPr>
            <a:r>
              <a:rPr lang="en-US" sz="2000" dirty="0"/>
              <a:t>integrated electronics. </a:t>
            </a:r>
          </a:p>
          <a:p>
            <a:pPr marL="0" indent="0">
              <a:buFontTx/>
              <a:buNone/>
              <a:defRPr/>
            </a:pPr>
            <a:r>
              <a:rPr lang="en-US" sz="2000" dirty="0"/>
              <a:t>The roadmap highlights the need for coordinated European efforts, robust infrastructure, training, and industrial partnerships. </a:t>
            </a:r>
          </a:p>
          <a:p>
            <a:pPr marL="0" indent="0">
              <a:buFontTx/>
              <a:buNone/>
              <a:defRPr/>
            </a:pPr>
            <a:r>
              <a:rPr lang="en-US" sz="2000" dirty="0"/>
              <a:t>Strategic recommendations address challenges such as rising R&amp;D costs, sustainability, and the retention of expert talent to ensure Europe remains a global leader in detector innovation.</a:t>
            </a:r>
          </a:p>
          <a:p>
            <a:pPr marL="0" indent="0">
              <a:buFontTx/>
              <a:buNone/>
              <a:defRPr/>
            </a:pPr>
            <a:endParaRPr lang="en-US" sz="2000" dirty="0"/>
          </a:p>
          <a:p>
            <a:pPr marL="0" indent="0">
              <a:buFontTx/>
              <a:buNone/>
              <a:defRPr/>
            </a:pPr>
            <a:r>
              <a:rPr lang="en-US" sz="2000" dirty="0"/>
              <a:t>It also provides a list of detector research and development themes - DRDTs </a:t>
            </a:r>
          </a:p>
          <a:p>
            <a:pPr marL="0" indent="0">
              <a:buFontTx/>
              <a:buNone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33187" y="228600"/>
            <a:ext cx="8471261" cy="533400"/>
          </a:xfrm>
        </p:spPr>
        <p:txBody>
          <a:bodyPr/>
          <a:lstStyle/>
          <a:p>
            <a:r>
              <a:rPr lang="sl-SI" altLang="en-US" dirty="0" err="1"/>
              <a:t>Multianode</a:t>
            </a:r>
            <a:r>
              <a:rPr lang="sl-SI" altLang="en-US" dirty="0"/>
              <a:t> </a:t>
            </a:r>
            <a:r>
              <a:rPr lang="sl-SI" altLang="en-US" dirty="0" err="1"/>
              <a:t>photomultiplier</a:t>
            </a:r>
            <a:r>
              <a:rPr lang="sl-SI" altLang="en-US" dirty="0"/>
              <a:t> </a:t>
            </a:r>
            <a:r>
              <a:rPr lang="sl-SI" altLang="en-US" dirty="0" err="1"/>
              <a:t>tubes</a:t>
            </a:r>
            <a:r>
              <a:rPr lang="sl-SI" altLang="en-US" dirty="0"/>
              <a:t> (</a:t>
            </a:r>
            <a:r>
              <a:rPr lang="sl-SI" altLang="en-US" dirty="0" err="1"/>
              <a:t>PMTs</a:t>
            </a:r>
            <a:r>
              <a:rPr lang="sl-SI" altLang="en-US" dirty="0"/>
              <a:t>)</a:t>
            </a:r>
            <a:endParaRPr lang="en-US" alt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9670" y="3573016"/>
            <a:ext cx="8540750" cy="50403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sl-SI" altLang="en-US" sz="1800" dirty="0" err="1"/>
              <a:t>Pioneered</a:t>
            </a:r>
            <a:r>
              <a:rPr lang="sl-SI" altLang="en-US" sz="1800" dirty="0"/>
              <a:t> in </a:t>
            </a:r>
            <a:r>
              <a:rPr lang="sl-SI" altLang="en-US" sz="1800" dirty="0" err="1"/>
              <a:t>the</a:t>
            </a:r>
            <a:r>
              <a:rPr lang="sl-SI" altLang="en-US" sz="1800" dirty="0"/>
              <a:t> HERA-B RICH, </a:t>
            </a:r>
            <a:r>
              <a:rPr lang="sl-SI" altLang="en-US" sz="1800" dirty="0" err="1"/>
              <a:t>later</a:t>
            </a:r>
            <a:r>
              <a:rPr lang="sl-SI" altLang="en-US" sz="1800" dirty="0"/>
              <a:t> used in </a:t>
            </a:r>
          </a:p>
          <a:p>
            <a:pPr marL="0" indent="0">
              <a:buFontTx/>
              <a:buNone/>
            </a:pPr>
            <a:r>
              <a:rPr lang="sl-SI" altLang="en-US" sz="1800" dirty="0"/>
              <a:t>RICH </a:t>
            </a:r>
            <a:r>
              <a:rPr lang="sl-SI" altLang="en-US" sz="1800" dirty="0" err="1"/>
              <a:t>detectors</a:t>
            </a:r>
            <a:r>
              <a:rPr lang="sl-SI" altLang="en-US" sz="1800" dirty="0"/>
              <a:t> </a:t>
            </a:r>
            <a:r>
              <a:rPr lang="en-US" altLang="en-US" sz="1800" dirty="0"/>
              <a:t> of </a:t>
            </a:r>
            <a:r>
              <a:rPr lang="sl-SI" altLang="en-US" sz="1800" dirty="0"/>
              <a:t>COMPASS, CLASS12 </a:t>
            </a:r>
            <a:r>
              <a:rPr lang="sl-SI" altLang="en-US" sz="1800" dirty="0" err="1"/>
              <a:t>and</a:t>
            </a:r>
            <a:r>
              <a:rPr lang="sl-SI" altLang="en-US" sz="1800" dirty="0"/>
              <a:t> </a:t>
            </a:r>
            <a:r>
              <a:rPr lang="sl-SI" altLang="en-US" sz="1800" dirty="0" err="1"/>
              <a:t>GlueX</a:t>
            </a:r>
            <a:endParaRPr lang="sl-SI" altLang="en-US" sz="1800" dirty="0"/>
          </a:p>
          <a:p>
            <a:pPr marL="0" indent="0">
              <a:buFontTx/>
              <a:buNone/>
            </a:pPr>
            <a:endParaRPr lang="sl-SI" altLang="en-US" sz="1800" dirty="0"/>
          </a:p>
          <a:p>
            <a:pPr marL="0" indent="0">
              <a:buFontTx/>
              <a:buNone/>
            </a:pPr>
            <a:r>
              <a:rPr lang="sl-SI" altLang="en-US" sz="1800" dirty="0" err="1"/>
              <a:t>Recent</a:t>
            </a:r>
            <a:r>
              <a:rPr lang="sl-SI" altLang="en-US" sz="1800" dirty="0"/>
              <a:t> </a:t>
            </a:r>
            <a:r>
              <a:rPr lang="sl-SI" altLang="en-US" sz="1800" dirty="0" err="1"/>
              <a:t>use</a:t>
            </a:r>
            <a:r>
              <a:rPr lang="sl-SI" altLang="en-US" sz="1800" dirty="0"/>
              <a:t> in </a:t>
            </a:r>
            <a:r>
              <a:rPr lang="sl-SI" altLang="en-US" sz="1800" dirty="0" err="1"/>
              <a:t>the</a:t>
            </a:r>
            <a:r>
              <a:rPr lang="sl-SI" altLang="en-US" sz="1800" dirty="0"/>
              <a:t> </a:t>
            </a:r>
            <a:r>
              <a:rPr lang="sl-SI" altLang="en-US" sz="1800" dirty="0" err="1"/>
              <a:t>upgraded</a:t>
            </a:r>
            <a:r>
              <a:rPr lang="sl-SI" altLang="en-US" sz="1800" dirty="0"/>
              <a:t> </a:t>
            </a:r>
            <a:r>
              <a:rPr lang="sl-SI" altLang="en-US" sz="1800" dirty="0" err="1"/>
              <a:t>LHCb</a:t>
            </a:r>
            <a:r>
              <a:rPr lang="sl-SI" altLang="en-US" sz="1800" dirty="0"/>
              <a:t> RICH </a:t>
            </a:r>
            <a:r>
              <a:rPr lang="sl-SI" altLang="en-US" sz="1800" dirty="0" err="1"/>
              <a:t>detectors</a:t>
            </a:r>
            <a:r>
              <a:rPr lang="sl-SI" altLang="en-US" sz="1800" dirty="0"/>
              <a:t>; </a:t>
            </a:r>
          </a:p>
          <a:p>
            <a:pPr marL="0" indent="0">
              <a:buFontTx/>
              <a:buNone/>
            </a:pPr>
            <a:r>
              <a:rPr lang="sl-SI" altLang="en-US" sz="1800" dirty="0" err="1"/>
              <a:t>planned</a:t>
            </a:r>
            <a:r>
              <a:rPr lang="sl-SI" altLang="en-US" sz="1800" dirty="0"/>
              <a:t> </a:t>
            </a:r>
            <a:r>
              <a:rPr lang="sl-SI" altLang="en-US" sz="1800" dirty="0" err="1"/>
              <a:t>for</a:t>
            </a:r>
            <a:r>
              <a:rPr lang="sl-SI" altLang="en-US" sz="1800" dirty="0"/>
              <a:t> CBM RICH </a:t>
            </a:r>
          </a:p>
          <a:p>
            <a:pPr marL="0" indent="0">
              <a:buFontTx/>
              <a:buNone/>
            </a:pPr>
            <a:endParaRPr lang="sl-SI" altLang="en-US" sz="1800" dirty="0"/>
          </a:p>
          <a:p>
            <a:pPr marL="0" indent="0">
              <a:buFontTx/>
              <a:buNone/>
            </a:pPr>
            <a:r>
              <a:rPr lang="sl-SI" altLang="en-US" sz="1800" dirty="0" err="1"/>
              <a:t>Excellent</a:t>
            </a:r>
            <a:r>
              <a:rPr lang="sl-SI" altLang="en-US" sz="1800" dirty="0"/>
              <a:t> </a:t>
            </a:r>
            <a:r>
              <a:rPr lang="en-US" altLang="en-US" sz="1800" dirty="0"/>
              <a:t>performance</a:t>
            </a:r>
            <a:r>
              <a:rPr lang="sl-SI" altLang="en-US" sz="1800" dirty="0"/>
              <a:t> (</a:t>
            </a:r>
            <a:r>
              <a:rPr lang="sl-SI" altLang="en-US" sz="1800" dirty="0" err="1"/>
              <a:t>excellent</a:t>
            </a:r>
            <a:r>
              <a:rPr lang="sl-SI" altLang="en-US" sz="1800" dirty="0"/>
              <a:t> </a:t>
            </a:r>
            <a:r>
              <a:rPr lang="sl-SI" altLang="en-US" sz="1800" dirty="0" err="1"/>
              <a:t>single</a:t>
            </a:r>
            <a:r>
              <a:rPr lang="sl-SI" altLang="en-US" sz="1800" dirty="0"/>
              <a:t> </a:t>
            </a:r>
            <a:r>
              <a:rPr lang="sl-SI" altLang="en-US" sz="1800" dirty="0" err="1"/>
              <a:t>photon</a:t>
            </a:r>
            <a:r>
              <a:rPr lang="sl-SI" altLang="en-US" sz="1800" dirty="0"/>
              <a:t> </a:t>
            </a:r>
            <a:r>
              <a:rPr lang="sl-SI" altLang="en-US" sz="1800" dirty="0" err="1"/>
              <a:t>detection</a:t>
            </a:r>
            <a:r>
              <a:rPr lang="sl-SI" altLang="en-US" sz="1800" dirty="0"/>
              <a:t> </a:t>
            </a:r>
            <a:r>
              <a:rPr lang="sl-SI" altLang="en-US" sz="1800" dirty="0" err="1"/>
              <a:t>efficiency</a:t>
            </a:r>
            <a:r>
              <a:rPr lang="sl-SI" altLang="en-US" sz="1800" dirty="0"/>
              <a:t>, </a:t>
            </a:r>
            <a:r>
              <a:rPr lang="sl-SI" altLang="en-US" sz="1800" dirty="0" err="1"/>
              <a:t>very</a:t>
            </a:r>
            <a:r>
              <a:rPr lang="sl-SI" altLang="en-US" sz="1800" dirty="0"/>
              <a:t> </a:t>
            </a:r>
            <a:r>
              <a:rPr lang="sl-SI" altLang="en-US" sz="1800" dirty="0" err="1"/>
              <a:t>low</a:t>
            </a:r>
            <a:r>
              <a:rPr lang="sl-SI" altLang="en-US" sz="1800" dirty="0"/>
              <a:t> </a:t>
            </a:r>
            <a:r>
              <a:rPr lang="sl-SI" altLang="en-US" sz="1800" dirty="0" err="1"/>
              <a:t>noise</a:t>
            </a:r>
            <a:r>
              <a:rPr lang="sl-SI" altLang="en-US" sz="1800" dirty="0"/>
              <a:t>, </a:t>
            </a:r>
            <a:r>
              <a:rPr lang="sl-SI" altLang="en-US" sz="1800" dirty="0" err="1"/>
              <a:t>low</a:t>
            </a:r>
            <a:r>
              <a:rPr lang="sl-SI" altLang="en-US" sz="1800" dirty="0"/>
              <a:t> </a:t>
            </a:r>
            <a:r>
              <a:rPr lang="sl-SI" altLang="en-US" sz="1800" dirty="0" err="1"/>
              <a:t>cross</a:t>
            </a:r>
            <a:r>
              <a:rPr lang="sl-SI" altLang="en-US" sz="1800" dirty="0"/>
              <a:t>-talk), </a:t>
            </a:r>
            <a:r>
              <a:rPr lang="sl-SI" altLang="en-US" sz="1800" dirty="0" err="1"/>
              <a:t>best</a:t>
            </a:r>
            <a:r>
              <a:rPr lang="sl-SI" altLang="en-US" sz="1800" dirty="0"/>
              <a:t> </a:t>
            </a:r>
            <a:r>
              <a:rPr lang="sl-SI" altLang="en-US" sz="1800" dirty="0" err="1"/>
              <a:t>choice</a:t>
            </a:r>
            <a:r>
              <a:rPr lang="sl-SI" altLang="en-US" sz="1800" dirty="0"/>
              <a:t> </a:t>
            </a:r>
            <a:r>
              <a:rPr lang="sl-SI" altLang="en-US" sz="1800" dirty="0" err="1"/>
              <a:t>for</a:t>
            </a:r>
            <a:r>
              <a:rPr lang="sl-SI" altLang="en-US" sz="1800" dirty="0"/>
              <a:t> large </a:t>
            </a:r>
            <a:r>
              <a:rPr lang="sl-SI" altLang="en-US" sz="1800" dirty="0" err="1"/>
              <a:t>areas</a:t>
            </a:r>
            <a:r>
              <a:rPr lang="sl-SI" altLang="en-US" sz="1800" dirty="0"/>
              <a:t> </a:t>
            </a:r>
            <a:r>
              <a:rPr lang="sl-SI" altLang="en-US" sz="1800" dirty="0" err="1"/>
              <a:t>with</a:t>
            </a:r>
            <a:r>
              <a:rPr lang="sl-SI" altLang="en-US" sz="1800" dirty="0"/>
              <a:t> no B </a:t>
            </a:r>
            <a:r>
              <a:rPr lang="sl-SI" altLang="en-US" sz="1800" dirty="0" err="1"/>
              <a:t>field</a:t>
            </a:r>
            <a:endParaRPr lang="sl-SI" altLang="en-US" sz="1800" dirty="0"/>
          </a:p>
          <a:p>
            <a:pPr marL="0" indent="0">
              <a:buFontTx/>
              <a:buNone/>
            </a:pP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" y="1088782"/>
            <a:ext cx="4907632" cy="1981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29055"/>
            <a:ext cx="3397947" cy="19008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1760" y="2741930"/>
            <a:ext cx="23080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390">
              <a:lnSpc>
                <a:spcPct val="100000"/>
              </a:lnSpc>
              <a:spcBef>
                <a:spcPts val="160"/>
              </a:spcBef>
            </a:pPr>
            <a:r>
              <a:rPr lang="en-US" sz="1600" spc="-5" dirty="0">
                <a:solidFill>
                  <a:srgbClr val="148366"/>
                </a:solidFill>
                <a:latin typeface="+mn-lt"/>
                <a:cs typeface="Arial"/>
              </a:rPr>
              <a:t>Metal channel</a:t>
            </a:r>
            <a:r>
              <a:rPr lang="en-US" sz="1600" spc="-50" dirty="0">
                <a:solidFill>
                  <a:srgbClr val="148366"/>
                </a:solidFill>
                <a:latin typeface="+mn-lt"/>
                <a:cs typeface="Arial"/>
              </a:rPr>
              <a:t> </a:t>
            </a:r>
            <a:r>
              <a:rPr lang="en-US" sz="1600" spc="-5" dirty="0">
                <a:solidFill>
                  <a:srgbClr val="148366"/>
                </a:solidFill>
                <a:latin typeface="+mn-lt"/>
                <a:cs typeface="Arial"/>
              </a:rPr>
              <a:t>dynodes</a:t>
            </a:r>
            <a:endParaRPr lang="en-US" sz="1600" dirty="0">
              <a:latin typeface="+mn-lt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3853" y="1096457"/>
            <a:ext cx="272042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marL="72390">
              <a:lnSpc>
                <a:spcPct val="100000"/>
              </a:lnSpc>
              <a:spcBef>
                <a:spcPts val="160"/>
              </a:spcBef>
            </a:pPr>
            <a:r>
              <a:rPr lang="sl-SI" sz="1600" spc="-5" dirty="0" err="1">
                <a:solidFill>
                  <a:srgbClr val="148366"/>
                </a:solidFill>
                <a:latin typeface="+mn-lt"/>
                <a:cs typeface="Arial"/>
              </a:rPr>
              <a:t>Response</a:t>
            </a:r>
            <a:r>
              <a:rPr lang="sl-SI" sz="1600" spc="-5" dirty="0">
                <a:solidFill>
                  <a:srgbClr val="148366"/>
                </a:solidFill>
                <a:latin typeface="+mn-lt"/>
                <a:cs typeface="Arial"/>
              </a:rPr>
              <a:t> to </a:t>
            </a:r>
            <a:r>
              <a:rPr lang="sl-SI" sz="1600" spc="-5" dirty="0" err="1">
                <a:solidFill>
                  <a:srgbClr val="148366"/>
                </a:solidFill>
                <a:latin typeface="+mn-lt"/>
                <a:cs typeface="Arial"/>
              </a:rPr>
              <a:t>single</a:t>
            </a:r>
            <a:r>
              <a:rPr lang="sl-SI" sz="1600" spc="-5" dirty="0">
                <a:solidFill>
                  <a:srgbClr val="148366"/>
                </a:solidFill>
                <a:latin typeface="+mn-lt"/>
                <a:cs typeface="Arial"/>
              </a:rPr>
              <a:t> </a:t>
            </a:r>
            <a:r>
              <a:rPr lang="sl-SI" sz="1600" spc="-5" dirty="0" err="1">
                <a:solidFill>
                  <a:srgbClr val="148366"/>
                </a:solidFill>
                <a:latin typeface="+mn-lt"/>
                <a:cs typeface="Arial"/>
              </a:rPr>
              <a:t>photons</a:t>
            </a:r>
            <a:endParaRPr lang="en-US" sz="1600" dirty="0">
              <a:latin typeface="+mn-lt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100299"/>
            <a:ext cx="3312368" cy="170699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D47E3A2C-166E-41CC-92EC-C8F4056E8E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125" y="908050"/>
            <a:ext cx="2965450" cy="1152525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altLang="en-SI" sz="2000"/>
              <a:t>Detector research and development themes (DRDTs)</a:t>
            </a:r>
            <a:endParaRPr lang="en-SI" altLang="en-SI" sz="2000"/>
          </a:p>
        </p:txBody>
      </p:sp>
      <p:pic>
        <p:nvPicPr>
          <p:cNvPr id="16387" name="Picture 5">
            <a:extLst>
              <a:ext uri="{FF2B5EF4-FFF2-40B4-BE49-F238E27FC236}">
                <a16:creationId xmlns:a16="http://schemas.microsoft.com/office/drawing/2014/main" id="{DACC291A-7A66-41A1-ACA8-E7A0985AC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5888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7">
            <a:extLst>
              <a:ext uri="{FF2B5EF4-FFF2-40B4-BE49-F238E27FC236}">
                <a16:creationId xmlns:a16="http://schemas.microsoft.com/office/drawing/2014/main" id="{BC3F9AD3-1579-43B8-AE50-8854DE519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404813"/>
            <a:ext cx="9288463" cy="6192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endParaRPr lang="en-SI" altLang="en-SI" sz="200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67AB12EA-9D87-420E-887F-98C5CC6F1D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00" y="-7938"/>
            <a:ext cx="9093200" cy="874713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800" dirty="0"/>
              <a:t>ECFA Detector R&amp;D Roadmap implementation:</a:t>
            </a:r>
            <a:br>
              <a:rPr lang="en-US" sz="2800" dirty="0"/>
            </a:br>
            <a:r>
              <a:rPr lang="en-US" sz="2800" dirty="0"/>
              <a:t>Detector R&amp;D (DRD)</a:t>
            </a:r>
            <a:r>
              <a:rPr sz="2800" dirty="0"/>
              <a:t> </a:t>
            </a:r>
            <a:r>
              <a:rPr sz="2800" spc="-5" dirty="0"/>
              <a:t>Collaborations</a:t>
            </a:r>
            <a:endParaRPr sz="2800" spc="-10" dirty="0"/>
          </a:p>
        </p:txBody>
      </p:sp>
      <p:sp>
        <p:nvSpPr>
          <p:cNvPr id="17412" name="object 4">
            <a:extLst>
              <a:ext uri="{FF2B5EF4-FFF2-40B4-BE49-F238E27FC236}">
                <a16:creationId xmlns:a16="http://schemas.microsoft.com/office/drawing/2014/main" id="{027A6D48-CCCD-4EEC-9C6A-D919239ED8E8}"/>
              </a:ext>
            </a:extLst>
          </p:cNvPr>
          <p:cNvSpPr>
            <a:spLocks/>
          </p:cNvSpPr>
          <p:nvPr/>
        </p:nvSpPr>
        <p:spPr bwMode="auto">
          <a:xfrm>
            <a:off x="50800" y="908050"/>
            <a:ext cx="2071688" cy="2792413"/>
          </a:xfrm>
          <a:custGeom>
            <a:avLst/>
            <a:gdLst>
              <a:gd name="T0" fmla="*/ 1712928 w 2072639"/>
              <a:gd name="T1" fmla="*/ 0 h 2793365"/>
              <a:gd name="T2" fmla="*/ 342597 w 2072639"/>
              <a:gd name="T3" fmla="*/ 0 h 2793365"/>
              <a:gd name="T4" fmla="*/ 296107 w 2072639"/>
              <a:gd name="T5" fmla="*/ 3135 h 2793365"/>
              <a:gd name="T6" fmla="*/ 251519 w 2072639"/>
              <a:gd name="T7" fmla="*/ 12267 h 2793365"/>
              <a:gd name="T8" fmla="*/ 209242 w 2072639"/>
              <a:gd name="T9" fmla="*/ 26984 h 2793365"/>
              <a:gd name="T10" fmla="*/ 169683 w 2072639"/>
              <a:gd name="T11" fmla="*/ 46874 h 2793365"/>
              <a:gd name="T12" fmla="*/ 133246 w 2072639"/>
              <a:gd name="T13" fmla="*/ 71539 h 2793365"/>
              <a:gd name="T14" fmla="*/ 100348 w 2072639"/>
              <a:gd name="T15" fmla="*/ 100563 h 2793365"/>
              <a:gd name="T16" fmla="*/ 71382 w 2072639"/>
              <a:gd name="T17" fmla="*/ 133522 h 2793365"/>
              <a:gd name="T18" fmla="*/ 46770 w 2072639"/>
              <a:gd name="T19" fmla="*/ 170043 h 2793365"/>
              <a:gd name="T20" fmla="*/ 26930 w 2072639"/>
              <a:gd name="T21" fmla="*/ 209681 h 2793365"/>
              <a:gd name="T22" fmla="*/ 12231 w 2072639"/>
              <a:gd name="T23" fmla="*/ 252057 h 2793365"/>
              <a:gd name="T24" fmla="*/ 3135 w 2072639"/>
              <a:gd name="T25" fmla="*/ 296736 h 2793365"/>
              <a:gd name="T26" fmla="*/ 0 w 2072639"/>
              <a:gd name="T27" fmla="*/ 343324 h 2793365"/>
              <a:gd name="T28" fmla="*/ 0 w 2072639"/>
              <a:gd name="T29" fmla="*/ 2432925 h 2793365"/>
              <a:gd name="T30" fmla="*/ 3135 w 2072639"/>
              <a:gd name="T31" fmla="*/ 2479512 h 2793365"/>
              <a:gd name="T32" fmla="*/ 12231 w 2072639"/>
              <a:gd name="T33" fmla="*/ 2524194 h 2793365"/>
              <a:gd name="T34" fmla="*/ 26930 w 2072639"/>
              <a:gd name="T35" fmla="*/ 2566562 h 2793365"/>
              <a:gd name="T36" fmla="*/ 46770 w 2072639"/>
              <a:gd name="T37" fmla="*/ 2606207 h 2793365"/>
              <a:gd name="T38" fmla="*/ 71382 w 2072639"/>
              <a:gd name="T39" fmla="*/ 2642719 h 2793365"/>
              <a:gd name="T40" fmla="*/ 100348 w 2072639"/>
              <a:gd name="T41" fmla="*/ 2675691 h 2793365"/>
              <a:gd name="T42" fmla="*/ 133246 w 2072639"/>
              <a:gd name="T43" fmla="*/ 2704713 h 2793365"/>
              <a:gd name="T44" fmla="*/ 169683 w 2072639"/>
              <a:gd name="T45" fmla="*/ 2729375 h 2793365"/>
              <a:gd name="T46" fmla="*/ 209242 w 2072639"/>
              <a:gd name="T47" fmla="*/ 2749269 h 2793365"/>
              <a:gd name="T48" fmla="*/ 251519 w 2072639"/>
              <a:gd name="T49" fmla="*/ 2763985 h 2793365"/>
              <a:gd name="T50" fmla="*/ 296107 w 2072639"/>
              <a:gd name="T51" fmla="*/ 2773115 h 2793365"/>
              <a:gd name="T52" fmla="*/ 342597 w 2072639"/>
              <a:gd name="T53" fmla="*/ 2776250 h 2793365"/>
              <a:gd name="T54" fmla="*/ 1712928 w 2072639"/>
              <a:gd name="T55" fmla="*/ 2776250 h 2793365"/>
              <a:gd name="T56" fmla="*/ 1759415 w 2072639"/>
              <a:gd name="T57" fmla="*/ 2773115 h 2793365"/>
              <a:gd name="T58" fmla="*/ 1804002 w 2072639"/>
              <a:gd name="T59" fmla="*/ 2763985 h 2793365"/>
              <a:gd name="T60" fmla="*/ 1846281 w 2072639"/>
              <a:gd name="T61" fmla="*/ 2749269 h 2793365"/>
              <a:gd name="T62" fmla="*/ 1885843 w 2072639"/>
              <a:gd name="T63" fmla="*/ 2729375 h 2793365"/>
              <a:gd name="T64" fmla="*/ 1922278 w 2072639"/>
              <a:gd name="T65" fmla="*/ 2704713 h 2793365"/>
              <a:gd name="T66" fmla="*/ 1955178 w 2072639"/>
              <a:gd name="T67" fmla="*/ 2675691 h 2793365"/>
              <a:gd name="T68" fmla="*/ 1984138 w 2072639"/>
              <a:gd name="T69" fmla="*/ 2642719 h 2793365"/>
              <a:gd name="T70" fmla="*/ 2008749 w 2072639"/>
              <a:gd name="T71" fmla="*/ 2606207 h 2793365"/>
              <a:gd name="T72" fmla="*/ 2028598 w 2072639"/>
              <a:gd name="T73" fmla="*/ 2566562 h 2793365"/>
              <a:gd name="T74" fmla="*/ 2043285 w 2072639"/>
              <a:gd name="T75" fmla="*/ 2524194 h 2793365"/>
              <a:gd name="T76" fmla="*/ 2052395 w 2072639"/>
              <a:gd name="T77" fmla="*/ 2479512 h 2793365"/>
              <a:gd name="T78" fmla="*/ 2055522 w 2072639"/>
              <a:gd name="T79" fmla="*/ 2432925 h 2793365"/>
              <a:gd name="T80" fmla="*/ 2055522 w 2072639"/>
              <a:gd name="T81" fmla="*/ 343324 h 2793365"/>
              <a:gd name="T82" fmla="*/ 2052395 w 2072639"/>
              <a:gd name="T83" fmla="*/ 296736 h 2793365"/>
              <a:gd name="T84" fmla="*/ 2043285 w 2072639"/>
              <a:gd name="T85" fmla="*/ 252057 h 2793365"/>
              <a:gd name="T86" fmla="*/ 2028598 w 2072639"/>
              <a:gd name="T87" fmla="*/ 209681 h 2793365"/>
              <a:gd name="T88" fmla="*/ 2008749 w 2072639"/>
              <a:gd name="T89" fmla="*/ 170043 h 2793365"/>
              <a:gd name="T90" fmla="*/ 1984138 w 2072639"/>
              <a:gd name="T91" fmla="*/ 133522 h 2793365"/>
              <a:gd name="T92" fmla="*/ 1955178 w 2072639"/>
              <a:gd name="T93" fmla="*/ 100563 h 2793365"/>
              <a:gd name="T94" fmla="*/ 1922278 w 2072639"/>
              <a:gd name="T95" fmla="*/ 71539 h 2793365"/>
              <a:gd name="T96" fmla="*/ 1885843 w 2072639"/>
              <a:gd name="T97" fmla="*/ 46874 h 2793365"/>
              <a:gd name="T98" fmla="*/ 1846281 w 2072639"/>
              <a:gd name="T99" fmla="*/ 26984 h 2793365"/>
              <a:gd name="T100" fmla="*/ 1804002 w 2072639"/>
              <a:gd name="T101" fmla="*/ 12267 h 2793365"/>
              <a:gd name="T102" fmla="*/ 1759415 w 2072639"/>
              <a:gd name="T103" fmla="*/ 3135 h 2793365"/>
              <a:gd name="T104" fmla="*/ 1712928 w 2072639"/>
              <a:gd name="T105" fmla="*/ 0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39" h="2793365">
                <a:moveTo>
                  <a:pt x="1727136" y="0"/>
                </a:moveTo>
                <a:lnTo>
                  <a:pt x="345437" y="0"/>
                </a:lnTo>
                <a:lnTo>
                  <a:pt x="298563" y="3153"/>
                </a:lnTo>
                <a:lnTo>
                  <a:pt x="253606" y="12339"/>
                </a:lnTo>
                <a:lnTo>
                  <a:pt x="210977" y="27146"/>
                </a:lnTo>
                <a:lnTo>
                  <a:pt x="171088" y="47162"/>
                </a:lnTo>
                <a:lnTo>
                  <a:pt x="134350" y="71975"/>
                </a:lnTo>
                <a:lnTo>
                  <a:pt x="101176" y="101175"/>
                </a:lnTo>
                <a:lnTo>
                  <a:pt x="71976" y="134350"/>
                </a:lnTo>
                <a:lnTo>
                  <a:pt x="47162" y="171087"/>
                </a:lnTo>
                <a:lnTo>
                  <a:pt x="27146" y="210976"/>
                </a:lnTo>
                <a:lnTo>
                  <a:pt x="12339" y="253605"/>
                </a:lnTo>
                <a:lnTo>
                  <a:pt x="3153" y="298562"/>
                </a:lnTo>
                <a:lnTo>
                  <a:pt x="0" y="345436"/>
                </a:lnTo>
                <a:lnTo>
                  <a:pt x="0" y="2447898"/>
                </a:lnTo>
                <a:lnTo>
                  <a:pt x="3153" y="2494772"/>
                </a:lnTo>
                <a:lnTo>
                  <a:pt x="12339" y="2539729"/>
                </a:lnTo>
                <a:lnTo>
                  <a:pt x="27146" y="2582357"/>
                </a:lnTo>
                <a:lnTo>
                  <a:pt x="47162" y="2622247"/>
                </a:lnTo>
                <a:lnTo>
                  <a:pt x="71976" y="2658984"/>
                </a:lnTo>
                <a:lnTo>
                  <a:pt x="101176" y="2692159"/>
                </a:lnTo>
                <a:lnTo>
                  <a:pt x="134350" y="2721359"/>
                </a:lnTo>
                <a:lnTo>
                  <a:pt x="171088" y="2746173"/>
                </a:lnTo>
                <a:lnTo>
                  <a:pt x="210977" y="2766189"/>
                </a:lnTo>
                <a:lnTo>
                  <a:pt x="253606" y="2780996"/>
                </a:lnTo>
                <a:lnTo>
                  <a:pt x="298563" y="2790182"/>
                </a:lnTo>
                <a:lnTo>
                  <a:pt x="345437" y="2793335"/>
                </a:lnTo>
                <a:lnTo>
                  <a:pt x="1727136" y="2793335"/>
                </a:lnTo>
                <a:lnTo>
                  <a:pt x="1774010" y="2790182"/>
                </a:lnTo>
                <a:lnTo>
                  <a:pt x="1818967" y="2780996"/>
                </a:lnTo>
                <a:lnTo>
                  <a:pt x="1861596" y="2766189"/>
                </a:lnTo>
                <a:lnTo>
                  <a:pt x="1901485" y="2746173"/>
                </a:lnTo>
                <a:lnTo>
                  <a:pt x="1938223" y="2721359"/>
                </a:lnTo>
                <a:lnTo>
                  <a:pt x="1971397" y="2692159"/>
                </a:lnTo>
                <a:lnTo>
                  <a:pt x="2000597" y="2658984"/>
                </a:lnTo>
                <a:lnTo>
                  <a:pt x="2025411" y="2622247"/>
                </a:lnTo>
                <a:lnTo>
                  <a:pt x="2045427" y="2582357"/>
                </a:lnTo>
                <a:lnTo>
                  <a:pt x="2060234" y="2539729"/>
                </a:lnTo>
                <a:lnTo>
                  <a:pt x="2069420" y="2494772"/>
                </a:lnTo>
                <a:lnTo>
                  <a:pt x="2072573" y="2447898"/>
                </a:lnTo>
                <a:lnTo>
                  <a:pt x="2072573" y="345436"/>
                </a:lnTo>
                <a:lnTo>
                  <a:pt x="2069420" y="298562"/>
                </a:lnTo>
                <a:lnTo>
                  <a:pt x="2060234" y="253605"/>
                </a:lnTo>
                <a:lnTo>
                  <a:pt x="2045427" y="210976"/>
                </a:lnTo>
                <a:lnTo>
                  <a:pt x="2025411" y="171087"/>
                </a:lnTo>
                <a:lnTo>
                  <a:pt x="2000597" y="134350"/>
                </a:lnTo>
                <a:lnTo>
                  <a:pt x="1971397" y="101175"/>
                </a:lnTo>
                <a:lnTo>
                  <a:pt x="1938223" y="71975"/>
                </a:lnTo>
                <a:lnTo>
                  <a:pt x="1901485" y="47162"/>
                </a:lnTo>
                <a:lnTo>
                  <a:pt x="1861596" y="27146"/>
                </a:lnTo>
                <a:lnTo>
                  <a:pt x="1818967" y="12339"/>
                </a:lnTo>
                <a:lnTo>
                  <a:pt x="1774010" y="3153"/>
                </a:lnTo>
                <a:lnTo>
                  <a:pt x="1727136" y="0"/>
                </a:lnTo>
                <a:close/>
              </a:path>
            </a:pathLst>
          </a:custGeom>
          <a:solidFill>
            <a:srgbClr val="9D36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13" name="object 5">
            <a:extLst>
              <a:ext uri="{FF2B5EF4-FFF2-40B4-BE49-F238E27FC236}">
                <a16:creationId xmlns:a16="http://schemas.microsoft.com/office/drawing/2014/main" id="{02769F0D-1185-46A7-83B0-0C0B197BEDE0}"/>
              </a:ext>
            </a:extLst>
          </p:cNvPr>
          <p:cNvSpPr>
            <a:spLocks/>
          </p:cNvSpPr>
          <p:nvPr/>
        </p:nvSpPr>
        <p:spPr bwMode="auto">
          <a:xfrm>
            <a:off x="50800" y="908050"/>
            <a:ext cx="2071688" cy="2792413"/>
          </a:xfrm>
          <a:custGeom>
            <a:avLst/>
            <a:gdLst>
              <a:gd name="T0" fmla="*/ 0 w 2072639"/>
              <a:gd name="T1" fmla="*/ 343325 h 2793365"/>
              <a:gd name="T2" fmla="*/ 3135 w 2072639"/>
              <a:gd name="T3" fmla="*/ 296737 h 2793365"/>
              <a:gd name="T4" fmla="*/ 12231 w 2072639"/>
              <a:gd name="T5" fmla="*/ 252058 h 2793365"/>
              <a:gd name="T6" fmla="*/ 26930 w 2072639"/>
              <a:gd name="T7" fmla="*/ 209682 h 2793365"/>
              <a:gd name="T8" fmla="*/ 46770 w 2072639"/>
              <a:gd name="T9" fmla="*/ 170044 h 2793365"/>
              <a:gd name="T10" fmla="*/ 71382 w 2072639"/>
              <a:gd name="T11" fmla="*/ 133522 h 2793365"/>
              <a:gd name="T12" fmla="*/ 100348 w 2072639"/>
              <a:gd name="T13" fmla="*/ 100564 h 2793365"/>
              <a:gd name="T14" fmla="*/ 133246 w 2072639"/>
              <a:gd name="T15" fmla="*/ 71540 h 2793365"/>
              <a:gd name="T16" fmla="*/ 169683 w 2072639"/>
              <a:gd name="T17" fmla="*/ 46874 h 2793365"/>
              <a:gd name="T18" fmla="*/ 209242 w 2072639"/>
              <a:gd name="T19" fmla="*/ 26984 h 2793365"/>
              <a:gd name="T20" fmla="*/ 251519 w 2072639"/>
              <a:gd name="T21" fmla="*/ 12267 h 2793365"/>
              <a:gd name="T22" fmla="*/ 296107 w 2072639"/>
              <a:gd name="T23" fmla="*/ 3135 h 2793365"/>
              <a:gd name="T24" fmla="*/ 342597 w 2072639"/>
              <a:gd name="T25" fmla="*/ 0 h 2793365"/>
              <a:gd name="T26" fmla="*/ 1712929 w 2072639"/>
              <a:gd name="T27" fmla="*/ 0 h 2793365"/>
              <a:gd name="T28" fmla="*/ 1759415 w 2072639"/>
              <a:gd name="T29" fmla="*/ 3135 h 2793365"/>
              <a:gd name="T30" fmla="*/ 1804003 w 2072639"/>
              <a:gd name="T31" fmla="*/ 12267 h 2793365"/>
              <a:gd name="T32" fmla="*/ 1846281 w 2072639"/>
              <a:gd name="T33" fmla="*/ 26984 h 2793365"/>
              <a:gd name="T34" fmla="*/ 1885843 w 2072639"/>
              <a:gd name="T35" fmla="*/ 46874 h 2793365"/>
              <a:gd name="T36" fmla="*/ 1922278 w 2072639"/>
              <a:gd name="T37" fmla="*/ 71540 h 2793365"/>
              <a:gd name="T38" fmla="*/ 1955179 w 2072639"/>
              <a:gd name="T39" fmla="*/ 100564 h 2793365"/>
              <a:gd name="T40" fmla="*/ 1984139 w 2072639"/>
              <a:gd name="T41" fmla="*/ 133522 h 2793365"/>
              <a:gd name="T42" fmla="*/ 2008749 w 2072639"/>
              <a:gd name="T43" fmla="*/ 170044 h 2793365"/>
              <a:gd name="T44" fmla="*/ 2028598 w 2072639"/>
              <a:gd name="T45" fmla="*/ 209682 h 2793365"/>
              <a:gd name="T46" fmla="*/ 2043285 w 2072639"/>
              <a:gd name="T47" fmla="*/ 252058 h 2793365"/>
              <a:gd name="T48" fmla="*/ 2052395 w 2072639"/>
              <a:gd name="T49" fmla="*/ 296737 h 2793365"/>
              <a:gd name="T50" fmla="*/ 2055523 w 2072639"/>
              <a:gd name="T51" fmla="*/ 343325 h 2793365"/>
              <a:gd name="T52" fmla="*/ 2055523 w 2072639"/>
              <a:gd name="T53" fmla="*/ 2432926 h 2793365"/>
              <a:gd name="T54" fmla="*/ 2052395 w 2072639"/>
              <a:gd name="T55" fmla="*/ 2479512 h 2793365"/>
              <a:gd name="T56" fmla="*/ 2043285 w 2072639"/>
              <a:gd name="T57" fmla="*/ 2524195 h 2793365"/>
              <a:gd name="T58" fmla="*/ 2028598 w 2072639"/>
              <a:gd name="T59" fmla="*/ 2566563 h 2793365"/>
              <a:gd name="T60" fmla="*/ 2008749 w 2072639"/>
              <a:gd name="T61" fmla="*/ 2606207 h 2793365"/>
              <a:gd name="T62" fmla="*/ 1984139 w 2072639"/>
              <a:gd name="T63" fmla="*/ 2642720 h 2793365"/>
              <a:gd name="T64" fmla="*/ 1955179 w 2072639"/>
              <a:gd name="T65" fmla="*/ 2675692 h 2793365"/>
              <a:gd name="T66" fmla="*/ 1922278 w 2072639"/>
              <a:gd name="T67" fmla="*/ 2704714 h 2793365"/>
              <a:gd name="T68" fmla="*/ 1885843 w 2072639"/>
              <a:gd name="T69" fmla="*/ 2729375 h 2793365"/>
              <a:gd name="T70" fmla="*/ 1846281 w 2072639"/>
              <a:gd name="T71" fmla="*/ 2749269 h 2793365"/>
              <a:gd name="T72" fmla="*/ 1804003 w 2072639"/>
              <a:gd name="T73" fmla="*/ 2763985 h 2793365"/>
              <a:gd name="T74" fmla="*/ 1759415 w 2072639"/>
              <a:gd name="T75" fmla="*/ 2773115 h 2793365"/>
              <a:gd name="T76" fmla="*/ 1712929 w 2072639"/>
              <a:gd name="T77" fmla="*/ 2776251 h 2793365"/>
              <a:gd name="T78" fmla="*/ 342597 w 2072639"/>
              <a:gd name="T79" fmla="*/ 2776251 h 2793365"/>
              <a:gd name="T80" fmla="*/ 296107 w 2072639"/>
              <a:gd name="T81" fmla="*/ 2773115 h 2793365"/>
              <a:gd name="T82" fmla="*/ 251519 w 2072639"/>
              <a:gd name="T83" fmla="*/ 2763985 h 2793365"/>
              <a:gd name="T84" fmla="*/ 209242 w 2072639"/>
              <a:gd name="T85" fmla="*/ 2749269 h 2793365"/>
              <a:gd name="T86" fmla="*/ 169683 w 2072639"/>
              <a:gd name="T87" fmla="*/ 2729375 h 2793365"/>
              <a:gd name="T88" fmla="*/ 133246 w 2072639"/>
              <a:gd name="T89" fmla="*/ 2704714 h 2793365"/>
              <a:gd name="T90" fmla="*/ 100348 w 2072639"/>
              <a:gd name="T91" fmla="*/ 2675692 h 2793365"/>
              <a:gd name="T92" fmla="*/ 71382 w 2072639"/>
              <a:gd name="T93" fmla="*/ 2642720 h 2793365"/>
              <a:gd name="T94" fmla="*/ 46770 w 2072639"/>
              <a:gd name="T95" fmla="*/ 2606207 h 2793365"/>
              <a:gd name="T96" fmla="*/ 26930 w 2072639"/>
              <a:gd name="T97" fmla="*/ 2566563 h 2793365"/>
              <a:gd name="T98" fmla="*/ 12231 w 2072639"/>
              <a:gd name="T99" fmla="*/ 2524195 h 2793365"/>
              <a:gd name="T100" fmla="*/ 3135 w 2072639"/>
              <a:gd name="T101" fmla="*/ 2479512 h 2793365"/>
              <a:gd name="T102" fmla="*/ 0 w 2072639"/>
              <a:gd name="T103" fmla="*/ 2432926 h 2793365"/>
              <a:gd name="T104" fmla="*/ 0 w 2072639"/>
              <a:gd name="T105" fmla="*/ 343325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39" h="2793365">
                <a:moveTo>
                  <a:pt x="0" y="345437"/>
                </a:moveTo>
                <a:lnTo>
                  <a:pt x="3153" y="298563"/>
                </a:lnTo>
                <a:lnTo>
                  <a:pt x="12339" y="253606"/>
                </a:lnTo>
                <a:lnTo>
                  <a:pt x="27146" y="210977"/>
                </a:lnTo>
                <a:lnTo>
                  <a:pt x="47162" y="171088"/>
                </a:lnTo>
                <a:lnTo>
                  <a:pt x="71976" y="134350"/>
                </a:lnTo>
                <a:lnTo>
                  <a:pt x="101176" y="101176"/>
                </a:lnTo>
                <a:lnTo>
                  <a:pt x="134350" y="71976"/>
                </a:lnTo>
                <a:lnTo>
                  <a:pt x="171088" y="47162"/>
                </a:lnTo>
                <a:lnTo>
                  <a:pt x="210977" y="27146"/>
                </a:lnTo>
                <a:lnTo>
                  <a:pt x="253606" y="12339"/>
                </a:lnTo>
                <a:lnTo>
                  <a:pt x="298563" y="3153"/>
                </a:lnTo>
                <a:lnTo>
                  <a:pt x="345437" y="0"/>
                </a:lnTo>
                <a:lnTo>
                  <a:pt x="1727137" y="0"/>
                </a:lnTo>
                <a:lnTo>
                  <a:pt x="1774010" y="3153"/>
                </a:lnTo>
                <a:lnTo>
                  <a:pt x="1818968" y="12339"/>
                </a:lnTo>
                <a:lnTo>
                  <a:pt x="1861596" y="27146"/>
                </a:lnTo>
                <a:lnTo>
                  <a:pt x="1901485" y="47162"/>
                </a:lnTo>
                <a:lnTo>
                  <a:pt x="1938223" y="71976"/>
                </a:lnTo>
                <a:lnTo>
                  <a:pt x="1971398" y="101176"/>
                </a:lnTo>
                <a:lnTo>
                  <a:pt x="2000598" y="134350"/>
                </a:lnTo>
                <a:lnTo>
                  <a:pt x="2025411" y="171088"/>
                </a:lnTo>
                <a:lnTo>
                  <a:pt x="2045427" y="210977"/>
                </a:lnTo>
                <a:lnTo>
                  <a:pt x="2060234" y="253606"/>
                </a:lnTo>
                <a:lnTo>
                  <a:pt x="2069420" y="298563"/>
                </a:lnTo>
                <a:lnTo>
                  <a:pt x="2072574" y="345437"/>
                </a:lnTo>
                <a:lnTo>
                  <a:pt x="2072574" y="2447899"/>
                </a:lnTo>
                <a:lnTo>
                  <a:pt x="2069420" y="2494772"/>
                </a:lnTo>
                <a:lnTo>
                  <a:pt x="2060234" y="2539730"/>
                </a:lnTo>
                <a:lnTo>
                  <a:pt x="2045427" y="2582358"/>
                </a:lnTo>
                <a:lnTo>
                  <a:pt x="2025411" y="2622247"/>
                </a:lnTo>
                <a:lnTo>
                  <a:pt x="2000598" y="2658985"/>
                </a:lnTo>
                <a:lnTo>
                  <a:pt x="1971398" y="2692160"/>
                </a:lnTo>
                <a:lnTo>
                  <a:pt x="1938223" y="2721360"/>
                </a:lnTo>
                <a:lnTo>
                  <a:pt x="1901485" y="2746173"/>
                </a:lnTo>
                <a:lnTo>
                  <a:pt x="1861596" y="2766189"/>
                </a:lnTo>
                <a:lnTo>
                  <a:pt x="1818968" y="2780996"/>
                </a:lnTo>
                <a:lnTo>
                  <a:pt x="1774010" y="2790182"/>
                </a:lnTo>
                <a:lnTo>
                  <a:pt x="1727137" y="2793336"/>
                </a:lnTo>
                <a:lnTo>
                  <a:pt x="345437" y="2793336"/>
                </a:lnTo>
                <a:lnTo>
                  <a:pt x="298563" y="2790182"/>
                </a:lnTo>
                <a:lnTo>
                  <a:pt x="253606" y="2780996"/>
                </a:lnTo>
                <a:lnTo>
                  <a:pt x="210977" y="2766189"/>
                </a:lnTo>
                <a:lnTo>
                  <a:pt x="171088" y="2746173"/>
                </a:lnTo>
                <a:lnTo>
                  <a:pt x="134350" y="2721360"/>
                </a:lnTo>
                <a:lnTo>
                  <a:pt x="101176" y="2692160"/>
                </a:lnTo>
                <a:lnTo>
                  <a:pt x="71976" y="2658985"/>
                </a:lnTo>
                <a:lnTo>
                  <a:pt x="47162" y="2622247"/>
                </a:lnTo>
                <a:lnTo>
                  <a:pt x="27146" y="2582358"/>
                </a:lnTo>
                <a:lnTo>
                  <a:pt x="12339" y="2539730"/>
                </a:lnTo>
                <a:lnTo>
                  <a:pt x="3153" y="2494772"/>
                </a:lnTo>
                <a:lnTo>
                  <a:pt x="0" y="2447899"/>
                </a:lnTo>
                <a:lnTo>
                  <a:pt x="0" y="345437"/>
                </a:lnTo>
                <a:close/>
              </a:path>
            </a:pathLst>
          </a:custGeom>
          <a:noFill/>
          <a:ln w="25400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14" name="object 6">
            <a:extLst>
              <a:ext uri="{FF2B5EF4-FFF2-40B4-BE49-F238E27FC236}">
                <a16:creationId xmlns:a16="http://schemas.microsoft.com/office/drawing/2014/main" id="{0AD67355-70B9-4B95-B213-DA818BEEB2C6}"/>
              </a:ext>
            </a:extLst>
          </p:cNvPr>
          <p:cNvSpPr>
            <a:spLocks/>
          </p:cNvSpPr>
          <p:nvPr/>
        </p:nvSpPr>
        <p:spPr bwMode="auto">
          <a:xfrm>
            <a:off x="2270125" y="908050"/>
            <a:ext cx="2073275" cy="2792413"/>
          </a:xfrm>
          <a:custGeom>
            <a:avLst/>
            <a:gdLst>
              <a:gd name="T0" fmla="*/ 1736700 w 2072639"/>
              <a:gd name="T1" fmla="*/ 0 h 2793365"/>
              <a:gd name="T2" fmla="*/ 347347 w 2072639"/>
              <a:gd name="T3" fmla="*/ 0 h 2793365"/>
              <a:gd name="T4" fmla="*/ 300219 w 2072639"/>
              <a:gd name="T5" fmla="*/ 3135 h 2793365"/>
              <a:gd name="T6" fmla="*/ 255010 w 2072639"/>
              <a:gd name="T7" fmla="*/ 12267 h 2793365"/>
              <a:gd name="T8" fmla="*/ 212147 w 2072639"/>
              <a:gd name="T9" fmla="*/ 26984 h 2793365"/>
              <a:gd name="T10" fmla="*/ 172041 w 2072639"/>
              <a:gd name="T11" fmla="*/ 46874 h 2793365"/>
              <a:gd name="T12" fmla="*/ 135088 w 2072639"/>
              <a:gd name="T13" fmla="*/ 71539 h 2793365"/>
              <a:gd name="T14" fmla="*/ 101733 w 2072639"/>
              <a:gd name="T15" fmla="*/ 100563 h 2793365"/>
              <a:gd name="T16" fmla="*/ 72371 w 2072639"/>
              <a:gd name="T17" fmla="*/ 133522 h 2793365"/>
              <a:gd name="T18" fmla="*/ 47425 w 2072639"/>
              <a:gd name="T19" fmla="*/ 170043 h 2793365"/>
              <a:gd name="T20" fmla="*/ 27290 w 2072639"/>
              <a:gd name="T21" fmla="*/ 209681 h 2793365"/>
              <a:gd name="T22" fmla="*/ 12411 w 2072639"/>
              <a:gd name="T23" fmla="*/ 252057 h 2793365"/>
              <a:gd name="T24" fmla="*/ 3171 w 2072639"/>
              <a:gd name="T25" fmla="*/ 296736 h 2793365"/>
              <a:gd name="T26" fmla="*/ 0 w 2072639"/>
              <a:gd name="T27" fmla="*/ 343324 h 2793365"/>
              <a:gd name="T28" fmla="*/ 0 w 2072639"/>
              <a:gd name="T29" fmla="*/ 2432925 h 2793365"/>
              <a:gd name="T30" fmla="*/ 3171 w 2072639"/>
              <a:gd name="T31" fmla="*/ 2479512 h 2793365"/>
              <a:gd name="T32" fmla="*/ 12411 w 2072639"/>
              <a:gd name="T33" fmla="*/ 2524194 h 2793365"/>
              <a:gd name="T34" fmla="*/ 27290 w 2072639"/>
              <a:gd name="T35" fmla="*/ 2566562 h 2793365"/>
              <a:gd name="T36" fmla="*/ 47425 w 2072639"/>
              <a:gd name="T37" fmla="*/ 2606207 h 2793365"/>
              <a:gd name="T38" fmla="*/ 72371 w 2072639"/>
              <a:gd name="T39" fmla="*/ 2642719 h 2793365"/>
              <a:gd name="T40" fmla="*/ 101733 w 2072639"/>
              <a:gd name="T41" fmla="*/ 2675691 h 2793365"/>
              <a:gd name="T42" fmla="*/ 135088 w 2072639"/>
              <a:gd name="T43" fmla="*/ 2704713 h 2793365"/>
              <a:gd name="T44" fmla="*/ 172041 w 2072639"/>
              <a:gd name="T45" fmla="*/ 2729375 h 2793365"/>
              <a:gd name="T46" fmla="*/ 212147 w 2072639"/>
              <a:gd name="T47" fmla="*/ 2749269 h 2793365"/>
              <a:gd name="T48" fmla="*/ 255010 w 2072639"/>
              <a:gd name="T49" fmla="*/ 2763985 h 2793365"/>
              <a:gd name="T50" fmla="*/ 300219 w 2072639"/>
              <a:gd name="T51" fmla="*/ 2773115 h 2793365"/>
              <a:gd name="T52" fmla="*/ 347347 w 2072639"/>
              <a:gd name="T53" fmla="*/ 2776250 h 2793365"/>
              <a:gd name="T54" fmla="*/ 1736700 w 2072639"/>
              <a:gd name="T55" fmla="*/ 2776250 h 2793365"/>
              <a:gd name="T56" fmla="*/ 1783835 w 2072639"/>
              <a:gd name="T57" fmla="*/ 2773115 h 2793365"/>
              <a:gd name="T58" fmla="*/ 1829041 w 2072639"/>
              <a:gd name="T59" fmla="*/ 2763985 h 2793365"/>
              <a:gd name="T60" fmla="*/ 1871905 w 2072639"/>
              <a:gd name="T61" fmla="*/ 2749269 h 2793365"/>
              <a:gd name="T62" fmla="*/ 1912015 w 2072639"/>
              <a:gd name="T63" fmla="*/ 2729375 h 2793365"/>
              <a:gd name="T64" fmla="*/ 1948955 w 2072639"/>
              <a:gd name="T65" fmla="*/ 2704713 h 2793365"/>
              <a:gd name="T66" fmla="*/ 1982314 w 2072639"/>
              <a:gd name="T67" fmla="*/ 2675691 h 2793365"/>
              <a:gd name="T68" fmla="*/ 2011676 w 2072639"/>
              <a:gd name="T69" fmla="*/ 2642719 h 2793365"/>
              <a:gd name="T70" fmla="*/ 2036628 w 2072639"/>
              <a:gd name="T71" fmla="*/ 2606207 h 2793365"/>
              <a:gd name="T72" fmla="*/ 2056755 w 2072639"/>
              <a:gd name="T73" fmla="*/ 2566562 h 2793365"/>
              <a:gd name="T74" fmla="*/ 2071643 w 2072639"/>
              <a:gd name="T75" fmla="*/ 2524194 h 2793365"/>
              <a:gd name="T76" fmla="*/ 2080880 w 2072639"/>
              <a:gd name="T77" fmla="*/ 2479512 h 2793365"/>
              <a:gd name="T78" fmla="*/ 2084051 w 2072639"/>
              <a:gd name="T79" fmla="*/ 2432925 h 2793365"/>
              <a:gd name="T80" fmla="*/ 2084051 w 2072639"/>
              <a:gd name="T81" fmla="*/ 343324 h 2793365"/>
              <a:gd name="T82" fmla="*/ 2080880 w 2072639"/>
              <a:gd name="T83" fmla="*/ 296736 h 2793365"/>
              <a:gd name="T84" fmla="*/ 2071643 w 2072639"/>
              <a:gd name="T85" fmla="*/ 252057 h 2793365"/>
              <a:gd name="T86" fmla="*/ 2056755 w 2072639"/>
              <a:gd name="T87" fmla="*/ 209681 h 2793365"/>
              <a:gd name="T88" fmla="*/ 2036628 w 2072639"/>
              <a:gd name="T89" fmla="*/ 170043 h 2793365"/>
              <a:gd name="T90" fmla="*/ 2011676 w 2072639"/>
              <a:gd name="T91" fmla="*/ 133522 h 2793365"/>
              <a:gd name="T92" fmla="*/ 1982314 w 2072639"/>
              <a:gd name="T93" fmla="*/ 100563 h 2793365"/>
              <a:gd name="T94" fmla="*/ 1948955 w 2072639"/>
              <a:gd name="T95" fmla="*/ 71539 h 2793365"/>
              <a:gd name="T96" fmla="*/ 1912015 w 2072639"/>
              <a:gd name="T97" fmla="*/ 46874 h 2793365"/>
              <a:gd name="T98" fmla="*/ 1871905 w 2072639"/>
              <a:gd name="T99" fmla="*/ 26984 h 2793365"/>
              <a:gd name="T100" fmla="*/ 1829041 w 2072639"/>
              <a:gd name="T101" fmla="*/ 12267 h 2793365"/>
              <a:gd name="T102" fmla="*/ 1783835 w 2072639"/>
              <a:gd name="T103" fmla="*/ 3135 h 2793365"/>
              <a:gd name="T104" fmla="*/ 1736700 w 2072639"/>
              <a:gd name="T105" fmla="*/ 0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39" h="2793365">
                <a:moveTo>
                  <a:pt x="1727136" y="0"/>
                </a:moveTo>
                <a:lnTo>
                  <a:pt x="345437" y="0"/>
                </a:lnTo>
                <a:lnTo>
                  <a:pt x="298563" y="3153"/>
                </a:lnTo>
                <a:lnTo>
                  <a:pt x="253606" y="12339"/>
                </a:lnTo>
                <a:lnTo>
                  <a:pt x="210977" y="27146"/>
                </a:lnTo>
                <a:lnTo>
                  <a:pt x="171088" y="47162"/>
                </a:lnTo>
                <a:lnTo>
                  <a:pt x="134350" y="71975"/>
                </a:lnTo>
                <a:lnTo>
                  <a:pt x="101175" y="101175"/>
                </a:lnTo>
                <a:lnTo>
                  <a:pt x="71975" y="134350"/>
                </a:lnTo>
                <a:lnTo>
                  <a:pt x="47162" y="171087"/>
                </a:lnTo>
                <a:lnTo>
                  <a:pt x="27146" y="210976"/>
                </a:lnTo>
                <a:lnTo>
                  <a:pt x="12339" y="253605"/>
                </a:lnTo>
                <a:lnTo>
                  <a:pt x="3153" y="298562"/>
                </a:lnTo>
                <a:lnTo>
                  <a:pt x="0" y="345436"/>
                </a:lnTo>
                <a:lnTo>
                  <a:pt x="0" y="2447898"/>
                </a:lnTo>
                <a:lnTo>
                  <a:pt x="3153" y="2494772"/>
                </a:lnTo>
                <a:lnTo>
                  <a:pt x="12339" y="2539729"/>
                </a:lnTo>
                <a:lnTo>
                  <a:pt x="27146" y="2582357"/>
                </a:lnTo>
                <a:lnTo>
                  <a:pt x="47162" y="2622247"/>
                </a:lnTo>
                <a:lnTo>
                  <a:pt x="71975" y="2658984"/>
                </a:lnTo>
                <a:lnTo>
                  <a:pt x="101175" y="2692159"/>
                </a:lnTo>
                <a:lnTo>
                  <a:pt x="134350" y="2721359"/>
                </a:lnTo>
                <a:lnTo>
                  <a:pt x="171088" y="2746173"/>
                </a:lnTo>
                <a:lnTo>
                  <a:pt x="210977" y="2766189"/>
                </a:lnTo>
                <a:lnTo>
                  <a:pt x="253606" y="2780996"/>
                </a:lnTo>
                <a:lnTo>
                  <a:pt x="298563" y="2790182"/>
                </a:lnTo>
                <a:lnTo>
                  <a:pt x="345437" y="2793335"/>
                </a:lnTo>
                <a:lnTo>
                  <a:pt x="1727136" y="2793335"/>
                </a:lnTo>
                <a:lnTo>
                  <a:pt x="1774010" y="2790182"/>
                </a:lnTo>
                <a:lnTo>
                  <a:pt x="1818967" y="2780996"/>
                </a:lnTo>
                <a:lnTo>
                  <a:pt x="1861596" y="2766189"/>
                </a:lnTo>
                <a:lnTo>
                  <a:pt x="1901485" y="2746173"/>
                </a:lnTo>
                <a:lnTo>
                  <a:pt x="1938222" y="2721359"/>
                </a:lnTo>
                <a:lnTo>
                  <a:pt x="1971397" y="2692159"/>
                </a:lnTo>
                <a:lnTo>
                  <a:pt x="2000597" y="2658984"/>
                </a:lnTo>
                <a:lnTo>
                  <a:pt x="2025411" y="2622247"/>
                </a:lnTo>
                <a:lnTo>
                  <a:pt x="2045427" y="2582357"/>
                </a:lnTo>
                <a:lnTo>
                  <a:pt x="2060234" y="2539729"/>
                </a:lnTo>
                <a:lnTo>
                  <a:pt x="2069420" y="2494772"/>
                </a:lnTo>
                <a:lnTo>
                  <a:pt x="2072573" y="2447898"/>
                </a:lnTo>
                <a:lnTo>
                  <a:pt x="2072573" y="345436"/>
                </a:lnTo>
                <a:lnTo>
                  <a:pt x="2069420" y="298562"/>
                </a:lnTo>
                <a:lnTo>
                  <a:pt x="2060234" y="253605"/>
                </a:lnTo>
                <a:lnTo>
                  <a:pt x="2045427" y="210976"/>
                </a:lnTo>
                <a:lnTo>
                  <a:pt x="2025411" y="171087"/>
                </a:lnTo>
                <a:lnTo>
                  <a:pt x="2000597" y="134350"/>
                </a:lnTo>
                <a:lnTo>
                  <a:pt x="1971397" y="101175"/>
                </a:lnTo>
                <a:lnTo>
                  <a:pt x="1938222" y="71975"/>
                </a:lnTo>
                <a:lnTo>
                  <a:pt x="1901485" y="47162"/>
                </a:lnTo>
                <a:lnTo>
                  <a:pt x="1861596" y="27146"/>
                </a:lnTo>
                <a:lnTo>
                  <a:pt x="1818967" y="12339"/>
                </a:lnTo>
                <a:lnTo>
                  <a:pt x="1774010" y="3153"/>
                </a:lnTo>
                <a:lnTo>
                  <a:pt x="1727136" y="0"/>
                </a:lnTo>
                <a:close/>
              </a:path>
            </a:pathLst>
          </a:custGeom>
          <a:solidFill>
            <a:srgbClr val="6B4C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15" name="object 7">
            <a:extLst>
              <a:ext uri="{FF2B5EF4-FFF2-40B4-BE49-F238E27FC236}">
                <a16:creationId xmlns:a16="http://schemas.microsoft.com/office/drawing/2014/main" id="{31DBEB7E-8DBA-48BA-B8F4-4E88715753C3}"/>
              </a:ext>
            </a:extLst>
          </p:cNvPr>
          <p:cNvSpPr>
            <a:spLocks/>
          </p:cNvSpPr>
          <p:nvPr/>
        </p:nvSpPr>
        <p:spPr bwMode="auto">
          <a:xfrm>
            <a:off x="2270125" y="908050"/>
            <a:ext cx="2073275" cy="2792413"/>
          </a:xfrm>
          <a:custGeom>
            <a:avLst/>
            <a:gdLst>
              <a:gd name="T0" fmla="*/ 0 w 2072639"/>
              <a:gd name="T1" fmla="*/ 343325 h 2793365"/>
              <a:gd name="T2" fmla="*/ 3171 w 2072639"/>
              <a:gd name="T3" fmla="*/ 296737 h 2793365"/>
              <a:gd name="T4" fmla="*/ 12411 w 2072639"/>
              <a:gd name="T5" fmla="*/ 252058 h 2793365"/>
              <a:gd name="T6" fmla="*/ 27290 w 2072639"/>
              <a:gd name="T7" fmla="*/ 209682 h 2793365"/>
              <a:gd name="T8" fmla="*/ 47425 w 2072639"/>
              <a:gd name="T9" fmla="*/ 170044 h 2793365"/>
              <a:gd name="T10" fmla="*/ 72372 w 2072639"/>
              <a:gd name="T11" fmla="*/ 133522 h 2793365"/>
              <a:gd name="T12" fmla="*/ 101734 w 2072639"/>
              <a:gd name="T13" fmla="*/ 100564 h 2793365"/>
              <a:gd name="T14" fmla="*/ 135088 w 2072639"/>
              <a:gd name="T15" fmla="*/ 71540 h 2793365"/>
              <a:gd name="T16" fmla="*/ 172041 w 2072639"/>
              <a:gd name="T17" fmla="*/ 46874 h 2793365"/>
              <a:gd name="T18" fmla="*/ 212147 w 2072639"/>
              <a:gd name="T19" fmla="*/ 26984 h 2793365"/>
              <a:gd name="T20" fmla="*/ 255010 w 2072639"/>
              <a:gd name="T21" fmla="*/ 12267 h 2793365"/>
              <a:gd name="T22" fmla="*/ 300219 w 2072639"/>
              <a:gd name="T23" fmla="*/ 3135 h 2793365"/>
              <a:gd name="T24" fmla="*/ 347347 w 2072639"/>
              <a:gd name="T25" fmla="*/ 0 h 2793365"/>
              <a:gd name="T26" fmla="*/ 1736701 w 2072639"/>
              <a:gd name="T27" fmla="*/ 0 h 2793365"/>
              <a:gd name="T28" fmla="*/ 1783835 w 2072639"/>
              <a:gd name="T29" fmla="*/ 3135 h 2793365"/>
              <a:gd name="T30" fmla="*/ 1829042 w 2072639"/>
              <a:gd name="T31" fmla="*/ 12267 h 2793365"/>
              <a:gd name="T32" fmla="*/ 1871905 w 2072639"/>
              <a:gd name="T33" fmla="*/ 26984 h 2793365"/>
              <a:gd name="T34" fmla="*/ 1912015 w 2072639"/>
              <a:gd name="T35" fmla="*/ 46874 h 2793365"/>
              <a:gd name="T36" fmla="*/ 1948956 w 2072639"/>
              <a:gd name="T37" fmla="*/ 71540 h 2793365"/>
              <a:gd name="T38" fmla="*/ 1982315 w 2072639"/>
              <a:gd name="T39" fmla="*/ 100564 h 2793365"/>
              <a:gd name="T40" fmla="*/ 2011677 w 2072639"/>
              <a:gd name="T41" fmla="*/ 133522 h 2793365"/>
              <a:gd name="T42" fmla="*/ 2036628 w 2072639"/>
              <a:gd name="T43" fmla="*/ 170044 h 2793365"/>
              <a:gd name="T44" fmla="*/ 2056755 w 2072639"/>
              <a:gd name="T45" fmla="*/ 209682 h 2793365"/>
              <a:gd name="T46" fmla="*/ 2071643 w 2072639"/>
              <a:gd name="T47" fmla="*/ 252058 h 2793365"/>
              <a:gd name="T48" fmla="*/ 2080880 w 2072639"/>
              <a:gd name="T49" fmla="*/ 296737 h 2793365"/>
              <a:gd name="T50" fmla="*/ 2084052 w 2072639"/>
              <a:gd name="T51" fmla="*/ 343325 h 2793365"/>
              <a:gd name="T52" fmla="*/ 2084052 w 2072639"/>
              <a:gd name="T53" fmla="*/ 2432926 h 2793365"/>
              <a:gd name="T54" fmla="*/ 2080880 w 2072639"/>
              <a:gd name="T55" fmla="*/ 2479512 h 2793365"/>
              <a:gd name="T56" fmla="*/ 2071643 w 2072639"/>
              <a:gd name="T57" fmla="*/ 2524195 h 2793365"/>
              <a:gd name="T58" fmla="*/ 2056755 w 2072639"/>
              <a:gd name="T59" fmla="*/ 2566563 h 2793365"/>
              <a:gd name="T60" fmla="*/ 2036628 w 2072639"/>
              <a:gd name="T61" fmla="*/ 2606207 h 2793365"/>
              <a:gd name="T62" fmla="*/ 2011677 w 2072639"/>
              <a:gd name="T63" fmla="*/ 2642720 h 2793365"/>
              <a:gd name="T64" fmla="*/ 1982315 w 2072639"/>
              <a:gd name="T65" fmla="*/ 2675692 h 2793365"/>
              <a:gd name="T66" fmla="*/ 1948956 w 2072639"/>
              <a:gd name="T67" fmla="*/ 2704714 h 2793365"/>
              <a:gd name="T68" fmla="*/ 1912015 w 2072639"/>
              <a:gd name="T69" fmla="*/ 2729375 h 2793365"/>
              <a:gd name="T70" fmla="*/ 1871905 w 2072639"/>
              <a:gd name="T71" fmla="*/ 2749269 h 2793365"/>
              <a:gd name="T72" fmla="*/ 1829042 w 2072639"/>
              <a:gd name="T73" fmla="*/ 2763985 h 2793365"/>
              <a:gd name="T74" fmla="*/ 1783835 w 2072639"/>
              <a:gd name="T75" fmla="*/ 2773115 h 2793365"/>
              <a:gd name="T76" fmla="*/ 1736701 w 2072639"/>
              <a:gd name="T77" fmla="*/ 2776251 h 2793365"/>
              <a:gd name="T78" fmla="*/ 347347 w 2072639"/>
              <a:gd name="T79" fmla="*/ 2776251 h 2793365"/>
              <a:gd name="T80" fmla="*/ 300219 w 2072639"/>
              <a:gd name="T81" fmla="*/ 2773115 h 2793365"/>
              <a:gd name="T82" fmla="*/ 255010 w 2072639"/>
              <a:gd name="T83" fmla="*/ 2763985 h 2793365"/>
              <a:gd name="T84" fmla="*/ 212147 w 2072639"/>
              <a:gd name="T85" fmla="*/ 2749269 h 2793365"/>
              <a:gd name="T86" fmla="*/ 172041 w 2072639"/>
              <a:gd name="T87" fmla="*/ 2729375 h 2793365"/>
              <a:gd name="T88" fmla="*/ 135088 w 2072639"/>
              <a:gd name="T89" fmla="*/ 2704714 h 2793365"/>
              <a:gd name="T90" fmla="*/ 101734 w 2072639"/>
              <a:gd name="T91" fmla="*/ 2675692 h 2793365"/>
              <a:gd name="T92" fmla="*/ 72372 w 2072639"/>
              <a:gd name="T93" fmla="*/ 2642720 h 2793365"/>
              <a:gd name="T94" fmla="*/ 47425 w 2072639"/>
              <a:gd name="T95" fmla="*/ 2606207 h 2793365"/>
              <a:gd name="T96" fmla="*/ 27290 w 2072639"/>
              <a:gd name="T97" fmla="*/ 2566563 h 2793365"/>
              <a:gd name="T98" fmla="*/ 12411 w 2072639"/>
              <a:gd name="T99" fmla="*/ 2524195 h 2793365"/>
              <a:gd name="T100" fmla="*/ 3171 w 2072639"/>
              <a:gd name="T101" fmla="*/ 2479512 h 2793365"/>
              <a:gd name="T102" fmla="*/ 0 w 2072639"/>
              <a:gd name="T103" fmla="*/ 2432926 h 2793365"/>
              <a:gd name="T104" fmla="*/ 0 w 2072639"/>
              <a:gd name="T105" fmla="*/ 343325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39" h="2793365">
                <a:moveTo>
                  <a:pt x="0" y="345437"/>
                </a:moveTo>
                <a:lnTo>
                  <a:pt x="3153" y="298563"/>
                </a:lnTo>
                <a:lnTo>
                  <a:pt x="12339" y="253606"/>
                </a:lnTo>
                <a:lnTo>
                  <a:pt x="27146" y="210977"/>
                </a:lnTo>
                <a:lnTo>
                  <a:pt x="47162" y="171088"/>
                </a:lnTo>
                <a:lnTo>
                  <a:pt x="71976" y="134350"/>
                </a:lnTo>
                <a:lnTo>
                  <a:pt x="101176" y="101176"/>
                </a:lnTo>
                <a:lnTo>
                  <a:pt x="134350" y="71976"/>
                </a:lnTo>
                <a:lnTo>
                  <a:pt x="171088" y="47162"/>
                </a:lnTo>
                <a:lnTo>
                  <a:pt x="210977" y="27146"/>
                </a:lnTo>
                <a:lnTo>
                  <a:pt x="253606" y="12339"/>
                </a:lnTo>
                <a:lnTo>
                  <a:pt x="298563" y="3153"/>
                </a:lnTo>
                <a:lnTo>
                  <a:pt x="345437" y="0"/>
                </a:lnTo>
                <a:lnTo>
                  <a:pt x="1727137" y="0"/>
                </a:lnTo>
                <a:lnTo>
                  <a:pt x="1774010" y="3153"/>
                </a:lnTo>
                <a:lnTo>
                  <a:pt x="1818968" y="12339"/>
                </a:lnTo>
                <a:lnTo>
                  <a:pt x="1861596" y="27146"/>
                </a:lnTo>
                <a:lnTo>
                  <a:pt x="1901485" y="47162"/>
                </a:lnTo>
                <a:lnTo>
                  <a:pt x="1938223" y="71976"/>
                </a:lnTo>
                <a:lnTo>
                  <a:pt x="1971398" y="101176"/>
                </a:lnTo>
                <a:lnTo>
                  <a:pt x="2000598" y="134350"/>
                </a:lnTo>
                <a:lnTo>
                  <a:pt x="2025411" y="171088"/>
                </a:lnTo>
                <a:lnTo>
                  <a:pt x="2045427" y="210977"/>
                </a:lnTo>
                <a:lnTo>
                  <a:pt x="2060234" y="253606"/>
                </a:lnTo>
                <a:lnTo>
                  <a:pt x="2069420" y="298563"/>
                </a:lnTo>
                <a:lnTo>
                  <a:pt x="2072574" y="345437"/>
                </a:lnTo>
                <a:lnTo>
                  <a:pt x="2072574" y="2447899"/>
                </a:lnTo>
                <a:lnTo>
                  <a:pt x="2069420" y="2494772"/>
                </a:lnTo>
                <a:lnTo>
                  <a:pt x="2060234" y="2539730"/>
                </a:lnTo>
                <a:lnTo>
                  <a:pt x="2045427" y="2582358"/>
                </a:lnTo>
                <a:lnTo>
                  <a:pt x="2025411" y="2622247"/>
                </a:lnTo>
                <a:lnTo>
                  <a:pt x="2000598" y="2658985"/>
                </a:lnTo>
                <a:lnTo>
                  <a:pt x="1971398" y="2692160"/>
                </a:lnTo>
                <a:lnTo>
                  <a:pt x="1938223" y="2721360"/>
                </a:lnTo>
                <a:lnTo>
                  <a:pt x="1901485" y="2746173"/>
                </a:lnTo>
                <a:lnTo>
                  <a:pt x="1861596" y="2766189"/>
                </a:lnTo>
                <a:lnTo>
                  <a:pt x="1818968" y="2780996"/>
                </a:lnTo>
                <a:lnTo>
                  <a:pt x="1774010" y="2790182"/>
                </a:lnTo>
                <a:lnTo>
                  <a:pt x="1727137" y="2793336"/>
                </a:lnTo>
                <a:lnTo>
                  <a:pt x="345437" y="2793336"/>
                </a:lnTo>
                <a:lnTo>
                  <a:pt x="298563" y="2790182"/>
                </a:lnTo>
                <a:lnTo>
                  <a:pt x="253606" y="2780996"/>
                </a:lnTo>
                <a:lnTo>
                  <a:pt x="210977" y="2766189"/>
                </a:lnTo>
                <a:lnTo>
                  <a:pt x="171088" y="2746173"/>
                </a:lnTo>
                <a:lnTo>
                  <a:pt x="134350" y="2721360"/>
                </a:lnTo>
                <a:lnTo>
                  <a:pt x="101176" y="2692160"/>
                </a:lnTo>
                <a:lnTo>
                  <a:pt x="71976" y="2658985"/>
                </a:lnTo>
                <a:lnTo>
                  <a:pt x="47162" y="2622247"/>
                </a:lnTo>
                <a:lnTo>
                  <a:pt x="27146" y="2582358"/>
                </a:lnTo>
                <a:lnTo>
                  <a:pt x="12339" y="2539730"/>
                </a:lnTo>
                <a:lnTo>
                  <a:pt x="3153" y="2494772"/>
                </a:lnTo>
                <a:lnTo>
                  <a:pt x="0" y="2447899"/>
                </a:lnTo>
                <a:lnTo>
                  <a:pt x="0" y="345437"/>
                </a:lnTo>
                <a:close/>
              </a:path>
            </a:pathLst>
          </a:custGeom>
          <a:noFill/>
          <a:ln w="25400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16" name="object 8">
            <a:extLst>
              <a:ext uri="{FF2B5EF4-FFF2-40B4-BE49-F238E27FC236}">
                <a16:creationId xmlns:a16="http://schemas.microsoft.com/office/drawing/2014/main" id="{6B7FFCA5-C7A9-45E2-BF23-AD253D7939FF}"/>
              </a:ext>
            </a:extLst>
          </p:cNvPr>
          <p:cNvSpPr>
            <a:spLocks/>
          </p:cNvSpPr>
          <p:nvPr/>
        </p:nvSpPr>
        <p:spPr bwMode="auto">
          <a:xfrm>
            <a:off x="4513263" y="923925"/>
            <a:ext cx="2073275" cy="2792413"/>
          </a:xfrm>
          <a:custGeom>
            <a:avLst/>
            <a:gdLst>
              <a:gd name="T0" fmla="*/ 1736685 w 2072640"/>
              <a:gd name="T1" fmla="*/ 0 h 2793365"/>
              <a:gd name="T2" fmla="*/ 347345 w 2072640"/>
              <a:gd name="T3" fmla="*/ 0 h 2793365"/>
              <a:gd name="T4" fmla="*/ 300217 w 2072640"/>
              <a:gd name="T5" fmla="*/ 3135 h 2793365"/>
              <a:gd name="T6" fmla="*/ 255010 w 2072640"/>
              <a:gd name="T7" fmla="*/ 12267 h 2793365"/>
              <a:gd name="T8" fmla="*/ 212147 w 2072640"/>
              <a:gd name="T9" fmla="*/ 26984 h 2793365"/>
              <a:gd name="T10" fmla="*/ 172036 w 2072640"/>
              <a:gd name="T11" fmla="*/ 46874 h 2793365"/>
              <a:gd name="T12" fmla="*/ 135088 w 2072640"/>
              <a:gd name="T13" fmla="*/ 71540 h 2793365"/>
              <a:gd name="T14" fmla="*/ 101733 w 2072640"/>
              <a:gd name="T15" fmla="*/ 100564 h 2793365"/>
              <a:gd name="T16" fmla="*/ 72371 w 2072640"/>
              <a:gd name="T17" fmla="*/ 133523 h 2793365"/>
              <a:gd name="T18" fmla="*/ 47420 w 2072640"/>
              <a:gd name="T19" fmla="*/ 170044 h 2793365"/>
              <a:gd name="T20" fmla="*/ 27290 w 2072640"/>
              <a:gd name="T21" fmla="*/ 209682 h 2793365"/>
              <a:gd name="T22" fmla="*/ 12411 w 2072640"/>
              <a:gd name="T23" fmla="*/ 252058 h 2793365"/>
              <a:gd name="T24" fmla="*/ 3171 w 2072640"/>
              <a:gd name="T25" fmla="*/ 296737 h 2793365"/>
              <a:gd name="T26" fmla="*/ 0 w 2072640"/>
              <a:gd name="T27" fmla="*/ 343325 h 2793365"/>
              <a:gd name="T28" fmla="*/ 0 w 2072640"/>
              <a:gd name="T29" fmla="*/ 2432925 h 2793365"/>
              <a:gd name="T30" fmla="*/ 3171 w 2072640"/>
              <a:gd name="T31" fmla="*/ 2479512 h 2793365"/>
              <a:gd name="T32" fmla="*/ 12411 w 2072640"/>
              <a:gd name="T33" fmla="*/ 2524194 h 2793365"/>
              <a:gd name="T34" fmla="*/ 27290 w 2072640"/>
              <a:gd name="T35" fmla="*/ 2566563 h 2793365"/>
              <a:gd name="T36" fmla="*/ 47420 w 2072640"/>
              <a:gd name="T37" fmla="*/ 2606207 h 2793365"/>
              <a:gd name="T38" fmla="*/ 72371 w 2072640"/>
              <a:gd name="T39" fmla="*/ 2642720 h 2793365"/>
              <a:gd name="T40" fmla="*/ 101733 w 2072640"/>
              <a:gd name="T41" fmla="*/ 2675691 h 2793365"/>
              <a:gd name="T42" fmla="*/ 135088 w 2072640"/>
              <a:gd name="T43" fmla="*/ 2704713 h 2793365"/>
              <a:gd name="T44" fmla="*/ 172036 w 2072640"/>
              <a:gd name="T45" fmla="*/ 2729375 h 2793365"/>
              <a:gd name="T46" fmla="*/ 212147 w 2072640"/>
              <a:gd name="T47" fmla="*/ 2749269 h 2793365"/>
              <a:gd name="T48" fmla="*/ 255010 w 2072640"/>
              <a:gd name="T49" fmla="*/ 2763985 h 2793365"/>
              <a:gd name="T50" fmla="*/ 300217 w 2072640"/>
              <a:gd name="T51" fmla="*/ 2773115 h 2793365"/>
              <a:gd name="T52" fmla="*/ 347345 w 2072640"/>
              <a:gd name="T53" fmla="*/ 2776250 h 2793365"/>
              <a:gd name="T54" fmla="*/ 1736685 w 2072640"/>
              <a:gd name="T55" fmla="*/ 2776250 h 2793365"/>
              <a:gd name="T56" fmla="*/ 1783820 w 2072640"/>
              <a:gd name="T57" fmla="*/ 2773115 h 2793365"/>
              <a:gd name="T58" fmla="*/ 1829024 w 2072640"/>
              <a:gd name="T59" fmla="*/ 2763985 h 2793365"/>
              <a:gd name="T60" fmla="*/ 1871889 w 2072640"/>
              <a:gd name="T61" fmla="*/ 2749269 h 2793365"/>
              <a:gd name="T62" fmla="*/ 1911999 w 2072640"/>
              <a:gd name="T63" fmla="*/ 2729375 h 2793365"/>
              <a:gd name="T64" fmla="*/ 1948939 w 2072640"/>
              <a:gd name="T65" fmla="*/ 2704713 h 2793365"/>
              <a:gd name="T66" fmla="*/ 1982297 w 2072640"/>
              <a:gd name="T67" fmla="*/ 2675691 h 2793365"/>
              <a:gd name="T68" fmla="*/ 2011658 w 2072640"/>
              <a:gd name="T69" fmla="*/ 2642720 h 2793365"/>
              <a:gd name="T70" fmla="*/ 2036610 w 2072640"/>
              <a:gd name="T71" fmla="*/ 2606207 h 2793365"/>
              <a:gd name="T72" fmla="*/ 2056737 w 2072640"/>
              <a:gd name="T73" fmla="*/ 2566563 h 2793365"/>
              <a:gd name="T74" fmla="*/ 2071625 w 2072640"/>
              <a:gd name="T75" fmla="*/ 2524194 h 2793365"/>
              <a:gd name="T76" fmla="*/ 2080862 w 2072640"/>
              <a:gd name="T77" fmla="*/ 2479512 h 2793365"/>
              <a:gd name="T78" fmla="*/ 2084033 w 2072640"/>
              <a:gd name="T79" fmla="*/ 2432925 h 2793365"/>
              <a:gd name="T80" fmla="*/ 2084033 w 2072640"/>
              <a:gd name="T81" fmla="*/ 343325 h 2793365"/>
              <a:gd name="T82" fmla="*/ 2080862 w 2072640"/>
              <a:gd name="T83" fmla="*/ 296737 h 2793365"/>
              <a:gd name="T84" fmla="*/ 2071625 w 2072640"/>
              <a:gd name="T85" fmla="*/ 252058 h 2793365"/>
              <a:gd name="T86" fmla="*/ 2056737 w 2072640"/>
              <a:gd name="T87" fmla="*/ 209682 h 2793365"/>
              <a:gd name="T88" fmla="*/ 2036610 w 2072640"/>
              <a:gd name="T89" fmla="*/ 170044 h 2793365"/>
              <a:gd name="T90" fmla="*/ 2011658 w 2072640"/>
              <a:gd name="T91" fmla="*/ 133523 h 2793365"/>
              <a:gd name="T92" fmla="*/ 1982297 w 2072640"/>
              <a:gd name="T93" fmla="*/ 100564 h 2793365"/>
              <a:gd name="T94" fmla="*/ 1948939 w 2072640"/>
              <a:gd name="T95" fmla="*/ 71540 h 2793365"/>
              <a:gd name="T96" fmla="*/ 1911999 w 2072640"/>
              <a:gd name="T97" fmla="*/ 46874 h 2793365"/>
              <a:gd name="T98" fmla="*/ 1871889 w 2072640"/>
              <a:gd name="T99" fmla="*/ 26984 h 2793365"/>
              <a:gd name="T100" fmla="*/ 1829024 w 2072640"/>
              <a:gd name="T101" fmla="*/ 12267 h 2793365"/>
              <a:gd name="T102" fmla="*/ 1783820 w 2072640"/>
              <a:gd name="T103" fmla="*/ 3135 h 2793365"/>
              <a:gd name="T104" fmla="*/ 1736685 w 2072640"/>
              <a:gd name="T105" fmla="*/ 0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40" h="2793365">
                <a:moveTo>
                  <a:pt x="1727136" y="0"/>
                </a:moveTo>
                <a:lnTo>
                  <a:pt x="345437" y="0"/>
                </a:lnTo>
                <a:lnTo>
                  <a:pt x="298563" y="3153"/>
                </a:lnTo>
                <a:lnTo>
                  <a:pt x="253606" y="12339"/>
                </a:lnTo>
                <a:lnTo>
                  <a:pt x="210977" y="27146"/>
                </a:lnTo>
                <a:lnTo>
                  <a:pt x="171088" y="47162"/>
                </a:lnTo>
                <a:lnTo>
                  <a:pt x="134350" y="71976"/>
                </a:lnTo>
                <a:lnTo>
                  <a:pt x="101175" y="101176"/>
                </a:lnTo>
                <a:lnTo>
                  <a:pt x="71975" y="134351"/>
                </a:lnTo>
                <a:lnTo>
                  <a:pt x="47162" y="171088"/>
                </a:lnTo>
                <a:lnTo>
                  <a:pt x="27146" y="210977"/>
                </a:lnTo>
                <a:lnTo>
                  <a:pt x="12339" y="253606"/>
                </a:lnTo>
                <a:lnTo>
                  <a:pt x="3153" y="298563"/>
                </a:lnTo>
                <a:lnTo>
                  <a:pt x="0" y="345437"/>
                </a:lnTo>
                <a:lnTo>
                  <a:pt x="0" y="2447898"/>
                </a:lnTo>
                <a:lnTo>
                  <a:pt x="3153" y="2494772"/>
                </a:lnTo>
                <a:lnTo>
                  <a:pt x="12339" y="2539729"/>
                </a:lnTo>
                <a:lnTo>
                  <a:pt x="27146" y="2582358"/>
                </a:lnTo>
                <a:lnTo>
                  <a:pt x="47162" y="2622247"/>
                </a:lnTo>
                <a:lnTo>
                  <a:pt x="71975" y="2658985"/>
                </a:lnTo>
                <a:lnTo>
                  <a:pt x="101175" y="2692159"/>
                </a:lnTo>
                <a:lnTo>
                  <a:pt x="134350" y="2721359"/>
                </a:lnTo>
                <a:lnTo>
                  <a:pt x="171088" y="2746173"/>
                </a:lnTo>
                <a:lnTo>
                  <a:pt x="210977" y="2766189"/>
                </a:lnTo>
                <a:lnTo>
                  <a:pt x="253606" y="2780996"/>
                </a:lnTo>
                <a:lnTo>
                  <a:pt x="298563" y="2790182"/>
                </a:lnTo>
                <a:lnTo>
                  <a:pt x="345437" y="2793335"/>
                </a:lnTo>
                <a:lnTo>
                  <a:pt x="1727136" y="2793335"/>
                </a:lnTo>
                <a:lnTo>
                  <a:pt x="1774010" y="2790182"/>
                </a:lnTo>
                <a:lnTo>
                  <a:pt x="1818967" y="2780996"/>
                </a:lnTo>
                <a:lnTo>
                  <a:pt x="1861596" y="2766189"/>
                </a:lnTo>
                <a:lnTo>
                  <a:pt x="1901485" y="2746173"/>
                </a:lnTo>
                <a:lnTo>
                  <a:pt x="1938222" y="2721359"/>
                </a:lnTo>
                <a:lnTo>
                  <a:pt x="1971397" y="2692159"/>
                </a:lnTo>
                <a:lnTo>
                  <a:pt x="2000597" y="2658985"/>
                </a:lnTo>
                <a:lnTo>
                  <a:pt x="2025411" y="2622247"/>
                </a:lnTo>
                <a:lnTo>
                  <a:pt x="2045427" y="2582358"/>
                </a:lnTo>
                <a:lnTo>
                  <a:pt x="2060234" y="2539729"/>
                </a:lnTo>
                <a:lnTo>
                  <a:pt x="2069420" y="2494772"/>
                </a:lnTo>
                <a:lnTo>
                  <a:pt x="2072573" y="2447898"/>
                </a:lnTo>
                <a:lnTo>
                  <a:pt x="2072573" y="345437"/>
                </a:lnTo>
                <a:lnTo>
                  <a:pt x="2069420" y="298563"/>
                </a:lnTo>
                <a:lnTo>
                  <a:pt x="2060234" y="253606"/>
                </a:lnTo>
                <a:lnTo>
                  <a:pt x="2045427" y="210977"/>
                </a:lnTo>
                <a:lnTo>
                  <a:pt x="2025411" y="171088"/>
                </a:lnTo>
                <a:lnTo>
                  <a:pt x="2000597" y="134351"/>
                </a:lnTo>
                <a:lnTo>
                  <a:pt x="1971397" y="101176"/>
                </a:lnTo>
                <a:lnTo>
                  <a:pt x="1938222" y="71976"/>
                </a:lnTo>
                <a:lnTo>
                  <a:pt x="1901485" y="47162"/>
                </a:lnTo>
                <a:lnTo>
                  <a:pt x="1861596" y="27146"/>
                </a:lnTo>
                <a:lnTo>
                  <a:pt x="1818967" y="12339"/>
                </a:lnTo>
                <a:lnTo>
                  <a:pt x="1774010" y="3153"/>
                </a:lnTo>
                <a:lnTo>
                  <a:pt x="1727136" y="0"/>
                </a:lnTo>
                <a:close/>
              </a:path>
            </a:pathLst>
          </a:custGeom>
          <a:solidFill>
            <a:srgbClr val="484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17" name="object 9">
            <a:extLst>
              <a:ext uri="{FF2B5EF4-FFF2-40B4-BE49-F238E27FC236}">
                <a16:creationId xmlns:a16="http://schemas.microsoft.com/office/drawing/2014/main" id="{ACF40BBD-F65B-44DE-9F8E-001D4BC38662}"/>
              </a:ext>
            </a:extLst>
          </p:cNvPr>
          <p:cNvSpPr>
            <a:spLocks/>
          </p:cNvSpPr>
          <p:nvPr/>
        </p:nvSpPr>
        <p:spPr bwMode="auto">
          <a:xfrm>
            <a:off x="4513263" y="923925"/>
            <a:ext cx="2073275" cy="2792413"/>
          </a:xfrm>
          <a:custGeom>
            <a:avLst/>
            <a:gdLst>
              <a:gd name="T0" fmla="*/ 0 w 2072640"/>
              <a:gd name="T1" fmla="*/ 343325 h 2793365"/>
              <a:gd name="T2" fmla="*/ 3171 w 2072640"/>
              <a:gd name="T3" fmla="*/ 296737 h 2793365"/>
              <a:gd name="T4" fmla="*/ 12411 w 2072640"/>
              <a:gd name="T5" fmla="*/ 252058 h 2793365"/>
              <a:gd name="T6" fmla="*/ 27290 w 2072640"/>
              <a:gd name="T7" fmla="*/ 209682 h 2793365"/>
              <a:gd name="T8" fmla="*/ 47420 w 2072640"/>
              <a:gd name="T9" fmla="*/ 170044 h 2793365"/>
              <a:gd name="T10" fmla="*/ 72372 w 2072640"/>
              <a:gd name="T11" fmla="*/ 133522 h 2793365"/>
              <a:gd name="T12" fmla="*/ 101734 w 2072640"/>
              <a:gd name="T13" fmla="*/ 100564 h 2793365"/>
              <a:gd name="T14" fmla="*/ 135088 w 2072640"/>
              <a:gd name="T15" fmla="*/ 71540 h 2793365"/>
              <a:gd name="T16" fmla="*/ 172036 w 2072640"/>
              <a:gd name="T17" fmla="*/ 46874 h 2793365"/>
              <a:gd name="T18" fmla="*/ 212147 w 2072640"/>
              <a:gd name="T19" fmla="*/ 26984 h 2793365"/>
              <a:gd name="T20" fmla="*/ 255010 w 2072640"/>
              <a:gd name="T21" fmla="*/ 12267 h 2793365"/>
              <a:gd name="T22" fmla="*/ 300217 w 2072640"/>
              <a:gd name="T23" fmla="*/ 3135 h 2793365"/>
              <a:gd name="T24" fmla="*/ 347345 w 2072640"/>
              <a:gd name="T25" fmla="*/ 0 h 2793365"/>
              <a:gd name="T26" fmla="*/ 1736686 w 2072640"/>
              <a:gd name="T27" fmla="*/ 0 h 2793365"/>
              <a:gd name="T28" fmla="*/ 1783820 w 2072640"/>
              <a:gd name="T29" fmla="*/ 3135 h 2793365"/>
              <a:gd name="T30" fmla="*/ 1829025 w 2072640"/>
              <a:gd name="T31" fmla="*/ 12267 h 2793365"/>
              <a:gd name="T32" fmla="*/ 1871889 w 2072640"/>
              <a:gd name="T33" fmla="*/ 26984 h 2793365"/>
              <a:gd name="T34" fmla="*/ 1911999 w 2072640"/>
              <a:gd name="T35" fmla="*/ 46874 h 2793365"/>
              <a:gd name="T36" fmla="*/ 1948940 w 2072640"/>
              <a:gd name="T37" fmla="*/ 71540 h 2793365"/>
              <a:gd name="T38" fmla="*/ 1982298 w 2072640"/>
              <a:gd name="T39" fmla="*/ 100564 h 2793365"/>
              <a:gd name="T40" fmla="*/ 2011659 w 2072640"/>
              <a:gd name="T41" fmla="*/ 133522 h 2793365"/>
              <a:gd name="T42" fmla="*/ 2036610 w 2072640"/>
              <a:gd name="T43" fmla="*/ 170044 h 2793365"/>
              <a:gd name="T44" fmla="*/ 2056737 w 2072640"/>
              <a:gd name="T45" fmla="*/ 209682 h 2793365"/>
              <a:gd name="T46" fmla="*/ 2071625 w 2072640"/>
              <a:gd name="T47" fmla="*/ 252058 h 2793365"/>
              <a:gd name="T48" fmla="*/ 2080862 w 2072640"/>
              <a:gd name="T49" fmla="*/ 296737 h 2793365"/>
              <a:gd name="T50" fmla="*/ 2084034 w 2072640"/>
              <a:gd name="T51" fmla="*/ 343325 h 2793365"/>
              <a:gd name="T52" fmla="*/ 2084034 w 2072640"/>
              <a:gd name="T53" fmla="*/ 2432926 h 2793365"/>
              <a:gd name="T54" fmla="*/ 2080862 w 2072640"/>
              <a:gd name="T55" fmla="*/ 2479512 h 2793365"/>
              <a:gd name="T56" fmla="*/ 2071625 w 2072640"/>
              <a:gd name="T57" fmla="*/ 2524195 h 2793365"/>
              <a:gd name="T58" fmla="*/ 2056737 w 2072640"/>
              <a:gd name="T59" fmla="*/ 2566563 h 2793365"/>
              <a:gd name="T60" fmla="*/ 2036610 w 2072640"/>
              <a:gd name="T61" fmla="*/ 2606207 h 2793365"/>
              <a:gd name="T62" fmla="*/ 2011659 w 2072640"/>
              <a:gd name="T63" fmla="*/ 2642720 h 2793365"/>
              <a:gd name="T64" fmla="*/ 1982298 w 2072640"/>
              <a:gd name="T65" fmla="*/ 2675692 h 2793365"/>
              <a:gd name="T66" fmla="*/ 1948940 w 2072640"/>
              <a:gd name="T67" fmla="*/ 2704714 h 2793365"/>
              <a:gd name="T68" fmla="*/ 1911999 w 2072640"/>
              <a:gd name="T69" fmla="*/ 2729375 h 2793365"/>
              <a:gd name="T70" fmla="*/ 1871889 w 2072640"/>
              <a:gd name="T71" fmla="*/ 2749269 h 2793365"/>
              <a:gd name="T72" fmla="*/ 1829025 w 2072640"/>
              <a:gd name="T73" fmla="*/ 2763985 h 2793365"/>
              <a:gd name="T74" fmla="*/ 1783820 w 2072640"/>
              <a:gd name="T75" fmla="*/ 2773115 h 2793365"/>
              <a:gd name="T76" fmla="*/ 1736686 w 2072640"/>
              <a:gd name="T77" fmla="*/ 2776251 h 2793365"/>
              <a:gd name="T78" fmla="*/ 347345 w 2072640"/>
              <a:gd name="T79" fmla="*/ 2776251 h 2793365"/>
              <a:gd name="T80" fmla="*/ 300217 w 2072640"/>
              <a:gd name="T81" fmla="*/ 2773115 h 2793365"/>
              <a:gd name="T82" fmla="*/ 255010 w 2072640"/>
              <a:gd name="T83" fmla="*/ 2763985 h 2793365"/>
              <a:gd name="T84" fmla="*/ 212147 w 2072640"/>
              <a:gd name="T85" fmla="*/ 2749269 h 2793365"/>
              <a:gd name="T86" fmla="*/ 172036 w 2072640"/>
              <a:gd name="T87" fmla="*/ 2729375 h 2793365"/>
              <a:gd name="T88" fmla="*/ 135088 w 2072640"/>
              <a:gd name="T89" fmla="*/ 2704714 h 2793365"/>
              <a:gd name="T90" fmla="*/ 101734 w 2072640"/>
              <a:gd name="T91" fmla="*/ 2675692 h 2793365"/>
              <a:gd name="T92" fmla="*/ 72372 w 2072640"/>
              <a:gd name="T93" fmla="*/ 2642720 h 2793365"/>
              <a:gd name="T94" fmla="*/ 47420 w 2072640"/>
              <a:gd name="T95" fmla="*/ 2606207 h 2793365"/>
              <a:gd name="T96" fmla="*/ 27290 w 2072640"/>
              <a:gd name="T97" fmla="*/ 2566563 h 2793365"/>
              <a:gd name="T98" fmla="*/ 12411 w 2072640"/>
              <a:gd name="T99" fmla="*/ 2524195 h 2793365"/>
              <a:gd name="T100" fmla="*/ 3171 w 2072640"/>
              <a:gd name="T101" fmla="*/ 2479512 h 2793365"/>
              <a:gd name="T102" fmla="*/ 0 w 2072640"/>
              <a:gd name="T103" fmla="*/ 2432926 h 2793365"/>
              <a:gd name="T104" fmla="*/ 0 w 2072640"/>
              <a:gd name="T105" fmla="*/ 343325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40" h="2793365">
                <a:moveTo>
                  <a:pt x="0" y="345437"/>
                </a:moveTo>
                <a:lnTo>
                  <a:pt x="3153" y="298563"/>
                </a:lnTo>
                <a:lnTo>
                  <a:pt x="12339" y="253606"/>
                </a:lnTo>
                <a:lnTo>
                  <a:pt x="27146" y="210977"/>
                </a:lnTo>
                <a:lnTo>
                  <a:pt x="47162" y="171088"/>
                </a:lnTo>
                <a:lnTo>
                  <a:pt x="71976" y="134350"/>
                </a:lnTo>
                <a:lnTo>
                  <a:pt x="101176" y="101176"/>
                </a:lnTo>
                <a:lnTo>
                  <a:pt x="134350" y="71976"/>
                </a:lnTo>
                <a:lnTo>
                  <a:pt x="171088" y="47162"/>
                </a:lnTo>
                <a:lnTo>
                  <a:pt x="210977" y="27146"/>
                </a:lnTo>
                <a:lnTo>
                  <a:pt x="253606" y="12339"/>
                </a:lnTo>
                <a:lnTo>
                  <a:pt x="298563" y="3153"/>
                </a:lnTo>
                <a:lnTo>
                  <a:pt x="345437" y="0"/>
                </a:lnTo>
                <a:lnTo>
                  <a:pt x="1727137" y="0"/>
                </a:lnTo>
                <a:lnTo>
                  <a:pt x="1774010" y="3153"/>
                </a:lnTo>
                <a:lnTo>
                  <a:pt x="1818968" y="12339"/>
                </a:lnTo>
                <a:lnTo>
                  <a:pt x="1861596" y="27146"/>
                </a:lnTo>
                <a:lnTo>
                  <a:pt x="1901485" y="47162"/>
                </a:lnTo>
                <a:lnTo>
                  <a:pt x="1938223" y="71976"/>
                </a:lnTo>
                <a:lnTo>
                  <a:pt x="1971398" y="101176"/>
                </a:lnTo>
                <a:lnTo>
                  <a:pt x="2000598" y="134350"/>
                </a:lnTo>
                <a:lnTo>
                  <a:pt x="2025411" y="171088"/>
                </a:lnTo>
                <a:lnTo>
                  <a:pt x="2045427" y="210977"/>
                </a:lnTo>
                <a:lnTo>
                  <a:pt x="2060234" y="253606"/>
                </a:lnTo>
                <a:lnTo>
                  <a:pt x="2069420" y="298563"/>
                </a:lnTo>
                <a:lnTo>
                  <a:pt x="2072574" y="345437"/>
                </a:lnTo>
                <a:lnTo>
                  <a:pt x="2072574" y="2447899"/>
                </a:lnTo>
                <a:lnTo>
                  <a:pt x="2069420" y="2494772"/>
                </a:lnTo>
                <a:lnTo>
                  <a:pt x="2060234" y="2539730"/>
                </a:lnTo>
                <a:lnTo>
                  <a:pt x="2045427" y="2582358"/>
                </a:lnTo>
                <a:lnTo>
                  <a:pt x="2025411" y="2622247"/>
                </a:lnTo>
                <a:lnTo>
                  <a:pt x="2000598" y="2658985"/>
                </a:lnTo>
                <a:lnTo>
                  <a:pt x="1971398" y="2692160"/>
                </a:lnTo>
                <a:lnTo>
                  <a:pt x="1938223" y="2721360"/>
                </a:lnTo>
                <a:lnTo>
                  <a:pt x="1901485" y="2746173"/>
                </a:lnTo>
                <a:lnTo>
                  <a:pt x="1861596" y="2766189"/>
                </a:lnTo>
                <a:lnTo>
                  <a:pt x="1818968" y="2780996"/>
                </a:lnTo>
                <a:lnTo>
                  <a:pt x="1774010" y="2790182"/>
                </a:lnTo>
                <a:lnTo>
                  <a:pt x="1727137" y="2793336"/>
                </a:lnTo>
                <a:lnTo>
                  <a:pt x="345437" y="2793336"/>
                </a:lnTo>
                <a:lnTo>
                  <a:pt x="298563" y="2790182"/>
                </a:lnTo>
                <a:lnTo>
                  <a:pt x="253606" y="2780996"/>
                </a:lnTo>
                <a:lnTo>
                  <a:pt x="210977" y="2766189"/>
                </a:lnTo>
                <a:lnTo>
                  <a:pt x="171088" y="2746173"/>
                </a:lnTo>
                <a:lnTo>
                  <a:pt x="134350" y="2721360"/>
                </a:lnTo>
                <a:lnTo>
                  <a:pt x="101176" y="2692160"/>
                </a:lnTo>
                <a:lnTo>
                  <a:pt x="71976" y="2658985"/>
                </a:lnTo>
                <a:lnTo>
                  <a:pt x="47162" y="2622247"/>
                </a:lnTo>
                <a:lnTo>
                  <a:pt x="27146" y="2582358"/>
                </a:lnTo>
                <a:lnTo>
                  <a:pt x="12339" y="2539730"/>
                </a:lnTo>
                <a:lnTo>
                  <a:pt x="3153" y="2494772"/>
                </a:lnTo>
                <a:lnTo>
                  <a:pt x="0" y="2447899"/>
                </a:lnTo>
                <a:lnTo>
                  <a:pt x="0" y="345437"/>
                </a:lnTo>
                <a:close/>
              </a:path>
            </a:pathLst>
          </a:custGeom>
          <a:noFill/>
          <a:ln w="25400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18" name="object 10">
            <a:extLst>
              <a:ext uri="{FF2B5EF4-FFF2-40B4-BE49-F238E27FC236}">
                <a16:creationId xmlns:a16="http://schemas.microsoft.com/office/drawing/2014/main" id="{500F40A1-9982-4DAA-8F6A-E0B4D273661D}"/>
              </a:ext>
            </a:extLst>
          </p:cNvPr>
          <p:cNvSpPr>
            <a:spLocks/>
          </p:cNvSpPr>
          <p:nvPr/>
        </p:nvSpPr>
        <p:spPr bwMode="auto">
          <a:xfrm>
            <a:off x="6743700" y="908050"/>
            <a:ext cx="2073275" cy="2792413"/>
          </a:xfrm>
          <a:custGeom>
            <a:avLst/>
            <a:gdLst>
              <a:gd name="T0" fmla="*/ 1736685 w 2072640"/>
              <a:gd name="T1" fmla="*/ 0 h 2793365"/>
              <a:gd name="T2" fmla="*/ 347345 w 2072640"/>
              <a:gd name="T3" fmla="*/ 0 h 2793365"/>
              <a:gd name="T4" fmla="*/ 300217 w 2072640"/>
              <a:gd name="T5" fmla="*/ 3135 h 2793365"/>
              <a:gd name="T6" fmla="*/ 255010 w 2072640"/>
              <a:gd name="T7" fmla="*/ 12267 h 2793365"/>
              <a:gd name="T8" fmla="*/ 212147 w 2072640"/>
              <a:gd name="T9" fmla="*/ 26984 h 2793365"/>
              <a:gd name="T10" fmla="*/ 172036 w 2072640"/>
              <a:gd name="T11" fmla="*/ 46874 h 2793365"/>
              <a:gd name="T12" fmla="*/ 135089 w 2072640"/>
              <a:gd name="T13" fmla="*/ 71539 h 2793365"/>
              <a:gd name="T14" fmla="*/ 101734 w 2072640"/>
              <a:gd name="T15" fmla="*/ 100563 h 2793365"/>
              <a:gd name="T16" fmla="*/ 72372 w 2072640"/>
              <a:gd name="T17" fmla="*/ 133522 h 2793365"/>
              <a:gd name="T18" fmla="*/ 47420 w 2072640"/>
              <a:gd name="T19" fmla="*/ 170043 h 2793365"/>
              <a:gd name="T20" fmla="*/ 27290 w 2072640"/>
              <a:gd name="T21" fmla="*/ 209681 h 2793365"/>
              <a:gd name="T22" fmla="*/ 12411 w 2072640"/>
              <a:gd name="T23" fmla="*/ 252057 h 2793365"/>
              <a:gd name="T24" fmla="*/ 3171 w 2072640"/>
              <a:gd name="T25" fmla="*/ 296736 h 2793365"/>
              <a:gd name="T26" fmla="*/ 0 w 2072640"/>
              <a:gd name="T27" fmla="*/ 343324 h 2793365"/>
              <a:gd name="T28" fmla="*/ 0 w 2072640"/>
              <a:gd name="T29" fmla="*/ 2432925 h 2793365"/>
              <a:gd name="T30" fmla="*/ 3171 w 2072640"/>
              <a:gd name="T31" fmla="*/ 2479512 h 2793365"/>
              <a:gd name="T32" fmla="*/ 12411 w 2072640"/>
              <a:gd name="T33" fmla="*/ 2524194 h 2793365"/>
              <a:gd name="T34" fmla="*/ 27290 w 2072640"/>
              <a:gd name="T35" fmla="*/ 2566562 h 2793365"/>
              <a:gd name="T36" fmla="*/ 47420 w 2072640"/>
              <a:gd name="T37" fmla="*/ 2606207 h 2793365"/>
              <a:gd name="T38" fmla="*/ 72372 w 2072640"/>
              <a:gd name="T39" fmla="*/ 2642719 h 2793365"/>
              <a:gd name="T40" fmla="*/ 101734 w 2072640"/>
              <a:gd name="T41" fmla="*/ 2675691 h 2793365"/>
              <a:gd name="T42" fmla="*/ 135089 w 2072640"/>
              <a:gd name="T43" fmla="*/ 2704713 h 2793365"/>
              <a:gd name="T44" fmla="*/ 172036 w 2072640"/>
              <a:gd name="T45" fmla="*/ 2729375 h 2793365"/>
              <a:gd name="T46" fmla="*/ 212147 w 2072640"/>
              <a:gd name="T47" fmla="*/ 2749269 h 2793365"/>
              <a:gd name="T48" fmla="*/ 255010 w 2072640"/>
              <a:gd name="T49" fmla="*/ 2763985 h 2793365"/>
              <a:gd name="T50" fmla="*/ 300217 w 2072640"/>
              <a:gd name="T51" fmla="*/ 2773115 h 2793365"/>
              <a:gd name="T52" fmla="*/ 347345 w 2072640"/>
              <a:gd name="T53" fmla="*/ 2776250 h 2793365"/>
              <a:gd name="T54" fmla="*/ 1736685 w 2072640"/>
              <a:gd name="T55" fmla="*/ 2776250 h 2793365"/>
              <a:gd name="T56" fmla="*/ 1783820 w 2072640"/>
              <a:gd name="T57" fmla="*/ 2773115 h 2793365"/>
              <a:gd name="T58" fmla="*/ 1829024 w 2072640"/>
              <a:gd name="T59" fmla="*/ 2763985 h 2793365"/>
              <a:gd name="T60" fmla="*/ 1871889 w 2072640"/>
              <a:gd name="T61" fmla="*/ 2749269 h 2793365"/>
              <a:gd name="T62" fmla="*/ 1911999 w 2072640"/>
              <a:gd name="T63" fmla="*/ 2729375 h 2793365"/>
              <a:gd name="T64" fmla="*/ 1948940 w 2072640"/>
              <a:gd name="T65" fmla="*/ 2704713 h 2793365"/>
              <a:gd name="T66" fmla="*/ 1982297 w 2072640"/>
              <a:gd name="T67" fmla="*/ 2675691 h 2793365"/>
              <a:gd name="T68" fmla="*/ 2011658 w 2072640"/>
              <a:gd name="T69" fmla="*/ 2642719 h 2793365"/>
              <a:gd name="T70" fmla="*/ 2036610 w 2072640"/>
              <a:gd name="T71" fmla="*/ 2606207 h 2793365"/>
              <a:gd name="T72" fmla="*/ 2056737 w 2072640"/>
              <a:gd name="T73" fmla="*/ 2566562 h 2793365"/>
              <a:gd name="T74" fmla="*/ 2071625 w 2072640"/>
              <a:gd name="T75" fmla="*/ 2524194 h 2793365"/>
              <a:gd name="T76" fmla="*/ 2080862 w 2072640"/>
              <a:gd name="T77" fmla="*/ 2479512 h 2793365"/>
              <a:gd name="T78" fmla="*/ 2084033 w 2072640"/>
              <a:gd name="T79" fmla="*/ 2432925 h 2793365"/>
              <a:gd name="T80" fmla="*/ 2084033 w 2072640"/>
              <a:gd name="T81" fmla="*/ 343324 h 2793365"/>
              <a:gd name="T82" fmla="*/ 2080862 w 2072640"/>
              <a:gd name="T83" fmla="*/ 296736 h 2793365"/>
              <a:gd name="T84" fmla="*/ 2071625 w 2072640"/>
              <a:gd name="T85" fmla="*/ 252057 h 2793365"/>
              <a:gd name="T86" fmla="*/ 2056737 w 2072640"/>
              <a:gd name="T87" fmla="*/ 209681 h 2793365"/>
              <a:gd name="T88" fmla="*/ 2036610 w 2072640"/>
              <a:gd name="T89" fmla="*/ 170043 h 2793365"/>
              <a:gd name="T90" fmla="*/ 2011658 w 2072640"/>
              <a:gd name="T91" fmla="*/ 133522 h 2793365"/>
              <a:gd name="T92" fmla="*/ 1982297 w 2072640"/>
              <a:gd name="T93" fmla="*/ 100563 h 2793365"/>
              <a:gd name="T94" fmla="*/ 1948940 w 2072640"/>
              <a:gd name="T95" fmla="*/ 71539 h 2793365"/>
              <a:gd name="T96" fmla="*/ 1911999 w 2072640"/>
              <a:gd name="T97" fmla="*/ 46874 h 2793365"/>
              <a:gd name="T98" fmla="*/ 1871889 w 2072640"/>
              <a:gd name="T99" fmla="*/ 26984 h 2793365"/>
              <a:gd name="T100" fmla="*/ 1829024 w 2072640"/>
              <a:gd name="T101" fmla="*/ 12267 h 2793365"/>
              <a:gd name="T102" fmla="*/ 1783820 w 2072640"/>
              <a:gd name="T103" fmla="*/ 3135 h 2793365"/>
              <a:gd name="T104" fmla="*/ 1736685 w 2072640"/>
              <a:gd name="T105" fmla="*/ 0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40" h="2793365">
                <a:moveTo>
                  <a:pt x="1727136" y="0"/>
                </a:moveTo>
                <a:lnTo>
                  <a:pt x="345437" y="0"/>
                </a:lnTo>
                <a:lnTo>
                  <a:pt x="298563" y="3153"/>
                </a:lnTo>
                <a:lnTo>
                  <a:pt x="253606" y="12339"/>
                </a:lnTo>
                <a:lnTo>
                  <a:pt x="210977" y="27146"/>
                </a:lnTo>
                <a:lnTo>
                  <a:pt x="171088" y="47162"/>
                </a:lnTo>
                <a:lnTo>
                  <a:pt x="134351" y="71975"/>
                </a:lnTo>
                <a:lnTo>
                  <a:pt x="101176" y="101175"/>
                </a:lnTo>
                <a:lnTo>
                  <a:pt x="71976" y="134350"/>
                </a:lnTo>
                <a:lnTo>
                  <a:pt x="47162" y="171087"/>
                </a:lnTo>
                <a:lnTo>
                  <a:pt x="27146" y="210976"/>
                </a:lnTo>
                <a:lnTo>
                  <a:pt x="12339" y="253605"/>
                </a:lnTo>
                <a:lnTo>
                  <a:pt x="3153" y="298562"/>
                </a:lnTo>
                <a:lnTo>
                  <a:pt x="0" y="345436"/>
                </a:lnTo>
                <a:lnTo>
                  <a:pt x="0" y="2447898"/>
                </a:lnTo>
                <a:lnTo>
                  <a:pt x="3153" y="2494772"/>
                </a:lnTo>
                <a:lnTo>
                  <a:pt x="12339" y="2539729"/>
                </a:lnTo>
                <a:lnTo>
                  <a:pt x="27146" y="2582357"/>
                </a:lnTo>
                <a:lnTo>
                  <a:pt x="47162" y="2622247"/>
                </a:lnTo>
                <a:lnTo>
                  <a:pt x="71976" y="2658984"/>
                </a:lnTo>
                <a:lnTo>
                  <a:pt x="101176" y="2692159"/>
                </a:lnTo>
                <a:lnTo>
                  <a:pt x="134351" y="2721359"/>
                </a:lnTo>
                <a:lnTo>
                  <a:pt x="171088" y="2746173"/>
                </a:lnTo>
                <a:lnTo>
                  <a:pt x="210977" y="2766189"/>
                </a:lnTo>
                <a:lnTo>
                  <a:pt x="253606" y="2780996"/>
                </a:lnTo>
                <a:lnTo>
                  <a:pt x="298563" y="2790182"/>
                </a:lnTo>
                <a:lnTo>
                  <a:pt x="345437" y="2793335"/>
                </a:lnTo>
                <a:lnTo>
                  <a:pt x="1727136" y="2793335"/>
                </a:lnTo>
                <a:lnTo>
                  <a:pt x="1774010" y="2790182"/>
                </a:lnTo>
                <a:lnTo>
                  <a:pt x="1818967" y="2780996"/>
                </a:lnTo>
                <a:lnTo>
                  <a:pt x="1861596" y="2766189"/>
                </a:lnTo>
                <a:lnTo>
                  <a:pt x="1901485" y="2746173"/>
                </a:lnTo>
                <a:lnTo>
                  <a:pt x="1938223" y="2721359"/>
                </a:lnTo>
                <a:lnTo>
                  <a:pt x="1971397" y="2692159"/>
                </a:lnTo>
                <a:lnTo>
                  <a:pt x="2000597" y="2658984"/>
                </a:lnTo>
                <a:lnTo>
                  <a:pt x="2025411" y="2622247"/>
                </a:lnTo>
                <a:lnTo>
                  <a:pt x="2045427" y="2582357"/>
                </a:lnTo>
                <a:lnTo>
                  <a:pt x="2060234" y="2539729"/>
                </a:lnTo>
                <a:lnTo>
                  <a:pt x="2069420" y="2494772"/>
                </a:lnTo>
                <a:lnTo>
                  <a:pt x="2072573" y="2447898"/>
                </a:lnTo>
                <a:lnTo>
                  <a:pt x="2072573" y="345436"/>
                </a:lnTo>
                <a:lnTo>
                  <a:pt x="2069420" y="298562"/>
                </a:lnTo>
                <a:lnTo>
                  <a:pt x="2060234" y="253605"/>
                </a:lnTo>
                <a:lnTo>
                  <a:pt x="2045427" y="210976"/>
                </a:lnTo>
                <a:lnTo>
                  <a:pt x="2025411" y="171087"/>
                </a:lnTo>
                <a:lnTo>
                  <a:pt x="2000597" y="134350"/>
                </a:lnTo>
                <a:lnTo>
                  <a:pt x="1971397" y="101175"/>
                </a:lnTo>
                <a:lnTo>
                  <a:pt x="1938223" y="71975"/>
                </a:lnTo>
                <a:lnTo>
                  <a:pt x="1901485" y="47162"/>
                </a:lnTo>
                <a:lnTo>
                  <a:pt x="1861596" y="27146"/>
                </a:lnTo>
                <a:lnTo>
                  <a:pt x="1818967" y="12339"/>
                </a:lnTo>
                <a:lnTo>
                  <a:pt x="1774010" y="3153"/>
                </a:lnTo>
                <a:lnTo>
                  <a:pt x="1727136" y="0"/>
                </a:lnTo>
                <a:close/>
              </a:path>
            </a:pathLst>
          </a:custGeom>
          <a:solidFill>
            <a:srgbClr val="2E6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19" name="object 11">
            <a:extLst>
              <a:ext uri="{FF2B5EF4-FFF2-40B4-BE49-F238E27FC236}">
                <a16:creationId xmlns:a16="http://schemas.microsoft.com/office/drawing/2014/main" id="{B2BC30A8-87CF-4336-91AF-6C7C549B0AB3}"/>
              </a:ext>
            </a:extLst>
          </p:cNvPr>
          <p:cNvSpPr>
            <a:spLocks/>
          </p:cNvSpPr>
          <p:nvPr/>
        </p:nvSpPr>
        <p:spPr bwMode="auto">
          <a:xfrm>
            <a:off x="6743700" y="908050"/>
            <a:ext cx="2073275" cy="2792413"/>
          </a:xfrm>
          <a:custGeom>
            <a:avLst/>
            <a:gdLst>
              <a:gd name="T0" fmla="*/ 0 w 2072640"/>
              <a:gd name="T1" fmla="*/ 343325 h 2793365"/>
              <a:gd name="T2" fmla="*/ 3171 w 2072640"/>
              <a:gd name="T3" fmla="*/ 296737 h 2793365"/>
              <a:gd name="T4" fmla="*/ 12411 w 2072640"/>
              <a:gd name="T5" fmla="*/ 252058 h 2793365"/>
              <a:gd name="T6" fmla="*/ 27290 w 2072640"/>
              <a:gd name="T7" fmla="*/ 209682 h 2793365"/>
              <a:gd name="T8" fmla="*/ 47420 w 2072640"/>
              <a:gd name="T9" fmla="*/ 170044 h 2793365"/>
              <a:gd name="T10" fmla="*/ 72372 w 2072640"/>
              <a:gd name="T11" fmla="*/ 133522 h 2793365"/>
              <a:gd name="T12" fmla="*/ 101734 w 2072640"/>
              <a:gd name="T13" fmla="*/ 100564 h 2793365"/>
              <a:gd name="T14" fmla="*/ 135088 w 2072640"/>
              <a:gd name="T15" fmla="*/ 71540 h 2793365"/>
              <a:gd name="T16" fmla="*/ 172036 w 2072640"/>
              <a:gd name="T17" fmla="*/ 46874 h 2793365"/>
              <a:gd name="T18" fmla="*/ 212147 w 2072640"/>
              <a:gd name="T19" fmla="*/ 26984 h 2793365"/>
              <a:gd name="T20" fmla="*/ 255010 w 2072640"/>
              <a:gd name="T21" fmla="*/ 12267 h 2793365"/>
              <a:gd name="T22" fmla="*/ 300217 w 2072640"/>
              <a:gd name="T23" fmla="*/ 3135 h 2793365"/>
              <a:gd name="T24" fmla="*/ 347345 w 2072640"/>
              <a:gd name="T25" fmla="*/ 0 h 2793365"/>
              <a:gd name="T26" fmla="*/ 1736686 w 2072640"/>
              <a:gd name="T27" fmla="*/ 0 h 2793365"/>
              <a:gd name="T28" fmla="*/ 1783820 w 2072640"/>
              <a:gd name="T29" fmla="*/ 3135 h 2793365"/>
              <a:gd name="T30" fmla="*/ 1829025 w 2072640"/>
              <a:gd name="T31" fmla="*/ 12267 h 2793365"/>
              <a:gd name="T32" fmla="*/ 1871889 w 2072640"/>
              <a:gd name="T33" fmla="*/ 26984 h 2793365"/>
              <a:gd name="T34" fmla="*/ 1911999 w 2072640"/>
              <a:gd name="T35" fmla="*/ 46874 h 2793365"/>
              <a:gd name="T36" fmla="*/ 1948940 w 2072640"/>
              <a:gd name="T37" fmla="*/ 71540 h 2793365"/>
              <a:gd name="T38" fmla="*/ 1982298 w 2072640"/>
              <a:gd name="T39" fmla="*/ 100564 h 2793365"/>
              <a:gd name="T40" fmla="*/ 2011659 w 2072640"/>
              <a:gd name="T41" fmla="*/ 133522 h 2793365"/>
              <a:gd name="T42" fmla="*/ 2036610 w 2072640"/>
              <a:gd name="T43" fmla="*/ 170044 h 2793365"/>
              <a:gd name="T44" fmla="*/ 2056737 w 2072640"/>
              <a:gd name="T45" fmla="*/ 209682 h 2793365"/>
              <a:gd name="T46" fmla="*/ 2071625 w 2072640"/>
              <a:gd name="T47" fmla="*/ 252058 h 2793365"/>
              <a:gd name="T48" fmla="*/ 2080862 w 2072640"/>
              <a:gd name="T49" fmla="*/ 296737 h 2793365"/>
              <a:gd name="T50" fmla="*/ 2084034 w 2072640"/>
              <a:gd name="T51" fmla="*/ 343325 h 2793365"/>
              <a:gd name="T52" fmla="*/ 2084034 w 2072640"/>
              <a:gd name="T53" fmla="*/ 2432926 h 2793365"/>
              <a:gd name="T54" fmla="*/ 2080862 w 2072640"/>
              <a:gd name="T55" fmla="*/ 2479512 h 2793365"/>
              <a:gd name="T56" fmla="*/ 2071625 w 2072640"/>
              <a:gd name="T57" fmla="*/ 2524195 h 2793365"/>
              <a:gd name="T58" fmla="*/ 2056737 w 2072640"/>
              <a:gd name="T59" fmla="*/ 2566563 h 2793365"/>
              <a:gd name="T60" fmla="*/ 2036610 w 2072640"/>
              <a:gd name="T61" fmla="*/ 2606207 h 2793365"/>
              <a:gd name="T62" fmla="*/ 2011659 w 2072640"/>
              <a:gd name="T63" fmla="*/ 2642720 h 2793365"/>
              <a:gd name="T64" fmla="*/ 1982298 w 2072640"/>
              <a:gd name="T65" fmla="*/ 2675692 h 2793365"/>
              <a:gd name="T66" fmla="*/ 1948940 w 2072640"/>
              <a:gd name="T67" fmla="*/ 2704714 h 2793365"/>
              <a:gd name="T68" fmla="*/ 1911999 w 2072640"/>
              <a:gd name="T69" fmla="*/ 2729375 h 2793365"/>
              <a:gd name="T70" fmla="*/ 1871889 w 2072640"/>
              <a:gd name="T71" fmla="*/ 2749269 h 2793365"/>
              <a:gd name="T72" fmla="*/ 1829025 w 2072640"/>
              <a:gd name="T73" fmla="*/ 2763985 h 2793365"/>
              <a:gd name="T74" fmla="*/ 1783820 w 2072640"/>
              <a:gd name="T75" fmla="*/ 2773115 h 2793365"/>
              <a:gd name="T76" fmla="*/ 1736686 w 2072640"/>
              <a:gd name="T77" fmla="*/ 2776251 h 2793365"/>
              <a:gd name="T78" fmla="*/ 347345 w 2072640"/>
              <a:gd name="T79" fmla="*/ 2776251 h 2793365"/>
              <a:gd name="T80" fmla="*/ 300217 w 2072640"/>
              <a:gd name="T81" fmla="*/ 2773115 h 2793365"/>
              <a:gd name="T82" fmla="*/ 255010 w 2072640"/>
              <a:gd name="T83" fmla="*/ 2763985 h 2793365"/>
              <a:gd name="T84" fmla="*/ 212147 w 2072640"/>
              <a:gd name="T85" fmla="*/ 2749269 h 2793365"/>
              <a:gd name="T86" fmla="*/ 172036 w 2072640"/>
              <a:gd name="T87" fmla="*/ 2729375 h 2793365"/>
              <a:gd name="T88" fmla="*/ 135088 w 2072640"/>
              <a:gd name="T89" fmla="*/ 2704714 h 2793365"/>
              <a:gd name="T90" fmla="*/ 101734 w 2072640"/>
              <a:gd name="T91" fmla="*/ 2675692 h 2793365"/>
              <a:gd name="T92" fmla="*/ 72372 w 2072640"/>
              <a:gd name="T93" fmla="*/ 2642720 h 2793365"/>
              <a:gd name="T94" fmla="*/ 47420 w 2072640"/>
              <a:gd name="T95" fmla="*/ 2606207 h 2793365"/>
              <a:gd name="T96" fmla="*/ 27290 w 2072640"/>
              <a:gd name="T97" fmla="*/ 2566563 h 2793365"/>
              <a:gd name="T98" fmla="*/ 12411 w 2072640"/>
              <a:gd name="T99" fmla="*/ 2524195 h 2793365"/>
              <a:gd name="T100" fmla="*/ 3171 w 2072640"/>
              <a:gd name="T101" fmla="*/ 2479512 h 2793365"/>
              <a:gd name="T102" fmla="*/ 0 w 2072640"/>
              <a:gd name="T103" fmla="*/ 2432926 h 2793365"/>
              <a:gd name="T104" fmla="*/ 0 w 2072640"/>
              <a:gd name="T105" fmla="*/ 343325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40" h="2793365">
                <a:moveTo>
                  <a:pt x="0" y="345437"/>
                </a:moveTo>
                <a:lnTo>
                  <a:pt x="3153" y="298563"/>
                </a:lnTo>
                <a:lnTo>
                  <a:pt x="12339" y="253606"/>
                </a:lnTo>
                <a:lnTo>
                  <a:pt x="27146" y="210977"/>
                </a:lnTo>
                <a:lnTo>
                  <a:pt x="47162" y="171088"/>
                </a:lnTo>
                <a:lnTo>
                  <a:pt x="71976" y="134350"/>
                </a:lnTo>
                <a:lnTo>
                  <a:pt x="101176" y="101176"/>
                </a:lnTo>
                <a:lnTo>
                  <a:pt x="134350" y="71976"/>
                </a:lnTo>
                <a:lnTo>
                  <a:pt x="171088" y="47162"/>
                </a:lnTo>
                <a:lnTo>
                  <a:pt x="210977" y="27146"/>
                </a:lnTo>
                <a:lnTo>
                  <a:pt x="253606" y="12339"/>
                </a:lnTo>
                <a:lnTo>
                  <a:pt x="298563" y="3153"/>
                </a:lnTo>
                <a:lnTo>
                  <a:pt x="345437" y="0"/>
                </a:lnTo>
                <a:lnTo>
                  <a:pt x="1727137" y="0"/>
                </a:lnTo>
                <a:lnTo>
                  <a:pt x="1774010" y="3153"/>
                </a:lnTo>
                <a:lnTo>
                  <a:pt x="1818968" y="12339"/>
                </a:lnTo>
                <a:lnTo>
                  <a:pt x="1861596" y="27146"/>
                </a:lnTo>
                <a:lnTo>
                  <a:pt x="1901485" y="47162"/>
                </a:lnTo>
                <a:lnTo>
                  <a:pt x="1938223" y="71976"/>
                </a:lnTo>
                <a:lnTo>
                  <a:pt x="1971398" y="101176"/>
                </a:lnTo>
                <a:lnTo>
                  <a:pt x="2000598" y="134350"/>
                </a:lnTo>
                <a:lnTo>
                  <a:pt x="2025411" y="171088"/>
                </a:lnTo>
                <a:lnTo>
                  <a:pt x="2045427" y="210977"/>
                </a:lnTo>
                <a:lnTo>
                  <a:pt x="2060234" y="253606"/>
                </a:lnTo>
                <a:lnTo>
                  <a:pt x="2069420" y="298563"/>
                </a:lnTo>
                <a:lnTo>
                  <a:pt x="2072574" y="345437"/>
                </a:lnTo>
                <a:lnTo>
                  <a:pt x="2072574" y="2447899"/>
                </a:lnTo>
                <a:lnTo>
                  <a:pt x="2069420" y="2494772"/>
                </a:lnTo>
                <a:lnTo>
                  <a:pt x="2060234" y="2539730"/>
                </a:lnTo>
                <a:lnTo>
                  <a:pt x="2045427" y="2582358"/>
                </a:lnTo>
                <a:lnTo>
                  <a:pt x="2025411" y="2622247"/>
                </a:lnTo>
                <a:lnTo>
                  <a:pt x="2000598" y="2658985"/>
                </a:lnTo>
                <a:lnTo>
                  <a:pt x="1971398" y="2692160"/>
                </a:lnTo>
                <a:lnTo>
                  <a:pt x="1938223" y="2721360"/>
                </a:lnTo>
                <a:lnTo>
                  <a:pt x="1901485" y="2746173"/>
                </a:lnTo>
                <a:lnTo>
                  <a:pt x="1861596" y="2766189"/>
                </a:lnTo>
                <a:lnTo>
                  <a:pt x="1818968" y="2780996"/>
                </a:lnTo>
                <a:lnTo>
                  <a:pt x="1774010" y="2790182"/>
                </a:lnTo>
                <a:lnTo>
                  <a:pt x="1727137" y="2793336"/>
                </a:lnTo>
                <a:lnTo>
                  <a:pt x="345437" y="2793336"/>
                </a:lnTo>
                <a:lnTo>
                  <a:pt x="298563" y="2790182"/>
                </a:lnTo>
                <a:lnTo>
                  <a:pt x="253606" y="2780996"/>
                </a:lnTo>
                <a:lnTo>
                  <a:pt x="210977" y="2766189"/>
                </a:lnTo>
                <a:lnTo>
                  <a:pt x="171088" y="2746173"/>
                </a:lnTo>
                <a:lnTo>
                  <a:pt x="134350" y="2721360"/>
                </a:lnTo>
                <a:lnTo>
                  <a:pt x="101176" y="2692160"/>
                </a:lnTo>
                <a:lnTo>
                  <a:pt x="71976" y="2658985"/>
                </a:lnTo>
                <a:lnTo>
                  <a:pt x="47162" y="2622247"/>
                </a:lnTo>
                <a:lnTo>
                  <a:pt x="27146" y="2582358"/>
                </a:lnTo>
                <a:lnTo>
                  <a:pt x="12339" y="2539730"/>
                </a:lnTo>
                <a:lnTo>
                  <a:pt x="3153" y="2494772"/>
                </a:lnTo>
                <a:lnTo>
                  <a:pt x="0" y="2447899"/>
                </a:lnTo>
                <a:lnTo>
                  <a:pt x="0" y="345437"/>
                </a:lnTo>
                <a:close/>
              </a:path>
            </a:pathLst>
          </a:custGeom>
          <a:noFill/>
          <a:ln w="25400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20" name="object 12">
            <a:extLst>
              <a:ext uri="{FF2B5EF4-FFF2-40B4-BE49-F238E27FC236}">
                <a16:creationId xmlns:a16="http://schemas.microsoft.com/office/drawing/2014/main" id="{C3B71504-1F1C-4D27-9930-576970AA0937}"/>
              </a:ext>
            </a:extLst>
          </p:cNvPr>
          <p:cNvSpPr>
            <a:spLocks/>
          </p:cNvSpPr>
          <p:nvPr/>
        </p:nvSpPr>
        <p:spPr bwMode="auto">
          <a:xfrm>
            <a:off x="34925" y="3805238"/>
            <a:ext cx="2073275" cy="2792412"/>
          </a:xfrm>
          <a:custGeom>
            <a:avLst/>
            <a:gdLst>
              <a:gd name="T0" fmla="*/ 1736700 w 2072639"/>
              <a:gd name="T1" fmla="*/ 0 h 2793365"/>
              <a:gd name="T2" fmla="*/ 347347 w 2072639"/>
              <a:gd name="T3" fmla="*/ 0 h 2793365"/>
              <a:gd name="T4" fmla="*/ 300219 w 2072639"/>
              <a:gd name="T5" fmla="*/ 3135 h 2793365"/>
              <a:gd name="T6" fmla="*/ 255010 w 2072639"/>
              <a:gd name="T7" fmla="*/ 12267 h 2793365"/>
              <a:gd name="T8" fmla="*/ 212147 w 2072639"/>
              <a:gd name="T9" fmla="*/ 26984 h 2793365"/>
              <a:gd name="T10" fmla="*/ 172041 w 2072639"/>
              <a:gd name="T11" fmla="*/ 46874 h 2793365"/>
              <a:gd name="T12" fmla="*/ 135088 w 2072639"/>
              <a:gd name="T13" fmla="*/ 71536 h 2793365"/>
              <a:gd name="T14" fmla="*/ 101734 w 2072639"/>
              <a:gd name="T15" fmla="*/ 100562 h 2793365"/>
              <a:gd name="T16" fmla="*/ 72372 w 2072639"/>
              <a:gd name="T17" fmla="*/ 133522 h 2793365"/>
              <a:gd name="T18" fmla="*/ 47425 w 2072639"/>
              <a:gd name="T19" fmla="*/ 170044 h 2793365"/>
              <a:gd name="T20" fmla="*/ 27290 w 2072639"/>
              <a:gd name="T21" fmla="*/ 209681 h 2793365"/>
              <a:gd name="T22" fmla="*/ 12411 w 2072639"/>
              <a:gd name="T23" fmla="*/ 252058 h 2793365"/>
              <a:gd name="T24" fmla="*/ 3171 w 2072639"/>
              <a:gd name="T25" fmla="*/ 296734 h 2793365"/>
              <a:gd name="T26" fmla="*/ 0 w 2072639"/>
              <a:gd name="T27" fmla="*/ 343322 h 2793365"/>
              <a:gd name="T28" fmla="*/ 0 w 2072639"/>
              <a:gd name="T29" fmla="*/ 2432910 h 2793365"/>
              <a:gd name="T30" fmla="*/ 3171 w 2072639"/>
              <a:gd name="T31" fmla="*/ 2479497 h 2793365"/>
              <a:gd name="T32" fmla="*/ 12411 w 2072639"/>
              <a:gd name="T33" fmla="*/ 2524178 h 2793365"/>
              <a:gd name="T34" fmla="*/ 27290 w 2072639"/>
              <a:gd name="T35" fmla="*/ 2566546 h 2793365"/>
              <a:gd name="T36" fmla="*/ 47425 w 2072639"/>
              <a:gd name="T37" fmla="*/ 2606192 h 2793365"/>
              <a:gd name="T38" fmla="*/ 72372 w 2072639"/>
              <a:gd name="T39" fmla="*/ 2642704 h 2793365"/>
              <a:gd name="T40" fmla="*/ 101734 w 2072639"/>
              <a:gd name="T41" fmla="*/ 2675675 h 2793365"/>
              <a:gd name="T42" fmla="*/ 135088 w 2072639"/>
              <a:gd name="T43" fmla="*/ 2704697 h 2793365"/>
              <a:gd name="T44" fmla="*/ 172041 w 2072639"/>
              <a:gd name="T45" fmla="*/ 2729359 h 2793365"/>
              <a:gd name="T46" fmla="*/ 212147 w 2072639"/>
              <a:gd name="T47" fmla="*/ 2749252 h 2793365"/>
              <a:gd name="T48" fmla="*/ 255010 w 2072639"/>
              <a:gd name="T49" fmla="*/ 2763968 h 2793365"/>
              <a:gd name="T50" fmla="*/ 300219 w 2072639"/>
              <a:gd name="T51" fmla="*/ 2773098 h 2793365"/>
              <a:gd name="T52" fmla="*/ 347347 w 2072639"/>
              <a:gd name="T53" fmla="*/ 2776233 h 2793365"/>
              <a:gd name="T54" fmla="*/ 1736700 w 2072639"/>
              <a:gd name="T55" fmla="*/ 2776233 h 2793365"/>
              <a:gd name="T56" fmla="*/ 1783835 w 2072639"/>
              <a:gd name="T57" fmla="*/ 2773098 h 2793365"/>
              <a:gd name="T58" fmla="*/ 1829041 w 2072639"/>
              <a:gd name="T59" fmla="*/ 2763968 h 2793365"/>
              <a:gd name="T60" fmla="*/ 1871905 w 2072639"/>
              <a:gd name="T61" fmla="*/ 2749252 h 2793365"/>
              <a:gd name="T62" fmla="*/ 1912015 w 2072639"/>
              <a:gd name="T63" fmla="*/ 2729359 h 2793365"/>
              <a:gd name="T64" fmla="*/ 1948956 w 2072639"/>
              <a:gd name="T65" fmla="*/ 2704697 h 2793365"/>
              <a:gd name="T66" fmla="*/ 1982314 w 2072639"/>
              <a:gd name="T67" fmla="*/ 2675675 h 2793365"/>
              <a:gd name="T68" fmla="*/ 2011676 w 2072639"/>
              <a:gd name="T69" fmla="*/ 2642704 h 2793365"/>
              <a:gd name="T70" fmla="*/ 2036628 w 2072639"/>
              <a:gd name="T71" fmla="*/ 2606192 h 2793365"/>
              <a:gd name="T72" fmla="*/ 2056755 w 2072639"/>
              <a:gd name="T73" fmla="*/ 2566546 h 2793365"/>
              <a:gd name="T74" fmla="*/ 2071643 w 2072639"/>
              <a:gd name="T75" fmla="*/ 2524178 h 2793365"/>
              <a:gd name="T76" fmla="*/ 2080880 w 2072639"/>
              <a:gd name="T77" fmla="*/ 2479497 h 2793365"/>
              <a:gd name="T78" fmla="*/ 2084051 w 2072639"/>
              <a:gd name="T79" fmla="*/ 2432910 h 2793365"/>
              <a:gd name="T80" fmla="*/ 2084051 w 2072639"/>
              <a:gd name="T81" fmla="*/ 343322 h 2793365"/>
              <a:gd name="T82" fmla="*/ 2080880 w 2072639"/>
              <a:gd name="T83" fmla="*/ 296734 h 2793365"/>
              <a:gd name="T84" fmla="*/ 2071643 w 2072639"/>
              <a:gd name="T85" fmla="*/ 252058 h 2793365"/>
              <a:gd name="T86" fmla="*/ 2056755 w 2072639"/>
              <a:gd name="T87" fmla="*/ 209681 h 2793365"/>
              <a:gd name="T88" fmla="*/ 2036628 w 2072639"/>
              <a:gd name="T89" fmla="*/ 170044 h 2793365"/>
              <a:gd name="T90" fmla="*/ 2011676 w 2072639"/>
              <a:gd name="T91" fmla="*/ 133522 h 2793365"/>
              <a:gd name="T92" fmla="*/ 1982314 w 2072639"/>
              <a:gd name="T93" fmla="*/ 100562 h 2793365"/>
              <a:gd name="T94" fmla="*/ 1948956 w 2072639"/>
              <a:gd name="T95" fmla="*/ 71536 h 2793365"/>
              <a:gd name="T96" fmla="*/ 1912015 w 2072639"/>
              <a:gd name="T97" fmla="*/ 46874 h 2793365"/>
              <a:gd name="T98" fmla="*/ 1871905 w 2072639"/>
              <a:gd name="T99" fmla="*/ 26984 h 2793365"/>
              <a:gd name="T100" fmla="*/ 1829041 w 2072639"/>
              <a:gd name="T101" fmla="*/ 12267 h 2793365"/>
              <a:gd name="T102" fmla="*/ 1783835 w 2072639"/>
              <a:gd name="T103" fmla="*/ 3135 h 2793365"/>
              <a:gd name="T104" fmla="*/ 1736700 w 2072639"/>
              <a:gd name="T105" fmla="*/ 0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39" h="2793365">
                <a:moveTo>
                  <a:pt x="1727136" y="0"/>
                </a:moveTo>
                <a:lnTo>
                  <a:pt x="345437" y="0"/>
                </a:lnTo>
                <a:lnTo>
                  <a:pt x="298563" y="3153"/>
                </a:lnTo>
                <a:lnTo>
                  <a:pt x="253606" y="12339"/>
                </a:lnTo>
                <a:lnTo>
                  <a:pt x="210977" y="27146"/>
                </a:lnTo>
                <a:lnTo>
                  <a:pt x="171088" y="47162"/>
                </a:lnTo>
                <a:lnTo>
                  <a:pt x="134350" y="71975"/>
                </a:lnTo>
                <a:lnTo>
                  <a:pt x="101176" y="101175"/>
                </a:lnTo>
                <a:lnTo>
                  <a:pt x="71976" y="134350"/>
                </a:lnTo>
                <a:lnTo>
                  <a:pt x="47162" y="171088"/>
                </a:lnTo>
                <a:lnTo>
                  <a:pt x="27146" y="210977"/>
                </a:lnTo>
                <a:lnTo>
                  <a:pt x="12339" y="253606"/>
                </a:lnTo>
                <a:lnTo>
                  <a:pt x="3153" y="298563"/>
                </a:lnTo>
                <a:lnTo>
                  <a:pt x="0" y="345437"/>
                </a:lnTo>
                <a:lnTo>
                  <a:pt x="0" y="2447898"/>
                </a:lnTo>
                <a:lnTo>
                  <a:pt x="3153" y="2494772"/>
                </a:lnTo>
                <a:lnTo>
                  <a:pt x="12339" y="2539729"/>
                </a:lnTo>
                <a:lnTo>
                  <a:pt x="27146" y="2582358"/>
                </a:lnTo>
                <a:lnTo>
                  <a:pt x="47162" y="2622247"/>
                </a:lnTo>
                <a:lnTo>
                  <a:pt x="71976" y="2658985"/>
                </a:lnTo>
                <a:lnTo>
                  <a:pt x="101176" y="2692159"/>
                </a:lnTo>
                <a:lnTo>
                  <a:pt x="134350" y="2721359"/>
                </a:lnTo>
                <a:lnTo>
                  <a:pt x="171088" y="2746173"/>
                </a:lnTo>
                <a:lnTo>
                  <a:pt x="210977" y="2766189"/>
                </a:lnTo>
                <a:lnTo>
                  <a:pt x="253606" y="2780996"/>
                </a:lnTo>
                <a:lnTo>
                  <a:pt x="298563" y="2790182"/>
                </a:lnTo>
                <a:lnTo>
                  <a:pt x="345437" y="2793335"/>
                </a:lnTo>
                <a:lnTo>
                  <a:pt x="1727136" y="2793335"/>
                </a:lnTo>
                <a:lnTo>
                  <a:pt x="1774010" y="2790182"/>
                </a:lnTo>
                <a:lnTo>
                  <a:pt x="1818967" y="2780996"/>
                </a:lnTo>
                <a:lnTo>
                  <a:pt x="1861596" y="2766189"/>
                </a:lnTo>
                <a:lnTo>
                  <a:pt x="1901485" y="2746173"/>
                </a:lnTo>
                <a:lnTo>
                  <a:pt x="1938223" y="2721359"/>
                </a:lnTo>
                <a:lnTo>
                  <a:pt x="1971397" y="2692159"/>
                </a:lnTo>
                <a:lnTo>
                  <a:pt x="2000597" y="2658985"/>
                </a:lnTo>
                <a:lnTo>
                  <a:pt x="2025411" y="2622247"/>
                </a:lnTo>
                <a:lnTo>
                  <a:pt x="2045427" y="2582358"/>
                </a:lnTo>
                <a:lnTo>
                  <a:pt x="2060234" y="2539729"/>
                </a:lnTo>
                <a:lnTo>
                  <a:pt x="2069420" y="2494772"/>
                </a:lnTo>
                <a:lnTo>
                  <a:pt x="2072573" y="2447898"/>
                </a:lnTo>
                <a:lnTo>
                  <a:pt x="2072573" y="345437"/>
                </a:lnTo>
                <a:lnTo>
                  <a:pt x="2069420" y="298563"/>
                </a:lnTo>
                <a:lnTo>
                  <a:pt x="2060234" y="253606"/>
                </a:lnTo>
                <a:lnTo>
                  <a:pt x="2045427" y="210977"/>
                </a:lnTo>
                <a:lnTo>
                  <a:pt x="2025411" y="171088"/>
                </a:lnTo>
                <a:lnTo>
                  <a:pt x="2000597" y="134350"/>
                </a:lnTo>
                <a:lnTo>
                  <a:pt x="1971397" y="101175"/>
                </a:lnTo>
                <a:lnTo>
                  <a:pt x="1938223" y="71975"/>
                </a:lnTo>
                <a:lnTo>
                  <a:pt x="1901485" y="47162"/>
                </a:lnTo>
                <a:lnTo>
                  <a:pt x="1861596" y="27146"/>
                </a:lnTo>
                <a:lnTo>
                  <a:pt x="1818967" y="12339"/>
                </a:lnTo>
                <a:lnTo>
                  <a:pt x="1774010" y="3153"/>
                </a:lnTo>
                <a:lnTo>
                  <a:pt x="1727136" y="0"/>
                </a:lnTo>
                <a:close/>
              </a:path>
            </a:pathLst>
          </a:custGeom>
          <a:solidFill>
            <a:srgbClr val="5DB6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21" name="object 13">
            <a:extLst>
              <a:ext uri="{FF2B5EF4-FFF2-40B4-BE49-F238E27FC236}">
                <a16:creationId xmlns:a16="http://schemas.microsoft.com/office/drawing/2014/main" id="{3B0F8122-6C9E-4157-A497-11E6C7CAC045}"/>
              </a:ext>
            </a:extLst>
          </p:cNvPr>
          <p:cNvSpPr>
            <a:spLocks/>
          </p:cNvSpPr>
          <p:nvPr/>
        </p:nvSpPr>
        <p:spPr bwMode="auto">
          <a:xfrm>
            <a:off x="34925" y="3805238"/>
            <a:ext cx="2073275" cy="2792412"/>
          </a:xfrm>
          <a:custGeom>
            <a:avLst/>
            <a:gdLst>
              <a:gd name="T0" fmla="*/ 0 w 2072639"/>
              <a:gd name="T1" fmla="*/ 343322 h 2793365"/>
              <a:gd name="T2" fmla="*/ 3171 w 2072639"/>
              <a:gd name="T3" fmla="*/ 296734 h 2793365"/>
              <a:gd name="T4" fmla="*/ 12411 w 2072639"/>
              <a:gd name="T5" fmla="*/ 252058 h 2793365"/>
              <a:gd name="T6" fmla="*/ 27290 w 2072639"/>
              <a:gd name="T7" fmla="*/ 209681 h 2793365"/>
              <a:gd name="T8" fmla="*/ 47425 w 2072639"/>
              <a:gd name="T9" fmla="*/ 170044 h 2793365"/>
              <a:gd name="T10" fmla="*/ 72372 w 2072639"/>
              <a:gd name="T11" fmla="*/ 133522 h 2793365"/>
              <a:gd name="T12" fmla="*/ 101734 w 2072639"/>
              <a:gd name="T13" fmla="*/ 100563 h 2793365"/>
              <a:gd name="T14" fmla="*/ 135088 w 2072639"/>
              <a:gd name="T15" fmla="*/ 71537 h 2793365"/>
              <a:gd name="T16" fmla="*/ 172041 w 2072639"/>
              <a:gd name="T17" fmla="*/ 46874 h 2793365"/>
              <a:gd name="T18" fmla="*/ 212147 w 2072639"/>
              <a:gd name="T19" fmla="*/ 26984 h 2793365"/>
              <a:gd name="T20" fmla="*/ 255010 w 2072639"/>
              <a:gd name="T21" fmla="*/ 12267 h 2793365"/>
              <a:gd name="T22" fmla="*/ 300219 w 2072639"/>
              <a:gd name="T23" fmla="*/ 3135 h 2793365"/>
              <a:gd name="T24" fmla="*/ 347347 w 2072639"/>
              <a:gd name="T25" fmla="*/ 0 h 2793365"/>
              <a:gd name="T26" fmla="*/ 1736701 w 2072639"/>
              <a:gd name="T27" fmla="*/ 0 h 2793365"/>
              <a:gd name="T28" fmla="*/ 1783835 w 2072639"/>
              <a:gd name="T29" fmla="*/ 3135 h 2793365"/>
              <a:gd name="T30" fmla="*/ 1829042 w 2072639"/>
              <a:gd name="T31" fmla="*/ 12267 h 2793365"/>
              <a:gd name="T32" fmla="*/ 1871905 w 2072639"/>
              <a:gd name="T33" fmla="*/ 26984 h 2793365"/>
              <a:gd name="T34" fmla="*/ 1912015 w 2072639"/>
              <a:gd name="T35" fmla="*/ 46874 h 2793365"/>
              <a:gd name="T36" fmla="*/ 1948956 w 2072639"/>
              <a:gd name="T37" fmla="*/ 71537 h 2793365"/>
              <a:gd name="T38" fmla="*/ 1982315 w 2072639"/>
              <a:gd name="T39" fmla="*/ 100563 h 2793365"/>
              <a:gd name="T40" fmla="*/ 2011677 w 2072639"/>
              <a:gd name="T41" fmla="*/ 133522 h 2793365"/>
              <a:gd name="T42" fmla="*/ 2036628 w 2072639"/>
              <a:gd name="T43" fmla="*/ 170044 h 2793365"/>
              <a:gd name="T44" fmla="*/ 2056755 w 2072639"/>
              <a:gd name="T45" fmla="*/ 209681 h 2793365"/>
              <a:gd name="T46" fmla="*/ 2071643 w 2072639"/>
              <a:gd name="T47" fmla="*/ 252058 h 2793365"/>
              <a:gd name="T48" fmla="*/ 2080880 w 2072639"/>
              <a:gd name="T49" fmla="*/ 296734 h 2793365"/>
              <a:gd name="T50" fmla="*/ 2084052 w 2072639"/>
              <a:gd name="T51" fmla="*/ 343322 h 2793365"/>
              <a:gd name="T52" fmla="*/ 2084052 w 2072639"/>
              <a:gd name="T53" fmla="*/ 2432911 h 2793365"/>
              <a:gd name="T54" fmla="*/ 2080880 w 2072639"/>
              <a:gd name="T55" fmla="*/ 2479497 h 2793365"/>
              <a:gd name="T56" fmla="*/ 2071643 w 2072639"/>
              <a:gd name="T57" fmla="*/ 2524179 h 2793365"/>
              <a:gd name="T58" fmla="*/ 2056755 w 2072639"/>
              <a:gd name="T59" fmla="*/ 2566546 h 2793365"/>
              <a:gd name="T60" fmla="*/ 2036628 w 2072639"/>
              <a:gd name="T61" fmla="*/ 2606192 h 2793365"/>
              <a:gd name="T62" fmla="*/ 2011677 w 2072639"/>
              <a:gd name="T63" fmla="*/ 2642704 h 2793365"/>
              <a:gd name="T64" fmla="*/ 1982315 w 2072639"/>
              <a:gd name="T65" fmla="*/ 2675676 h 2793365"/>
              <a:gd name="T66" fmla="*/ 1948956 w 2072639"/>
              <a:gd name="T67" fmla="*/ 2704698 h 2793365"/>
              <a:gd name="T68" fmla="*/ 1912015 w 2072639"/>
              <a:gd name="T69" fmla="*/ 2729359 h 2793365"/>
              <a:gd name="T70" fmla="*/ 1871905 w 2072639"/>
              <a:gd name="T71" fmla="*/ 2749252 h 2793365"/>
              <a:gd name="T72" fmla="*/ 1829042 w 2072639"/>
              <a:gd name="T73" fmla="*/ 2763968 h 2793365"/>
              <a:gd name="T74" fmla="*/ 1783835 w 2072639"/>
              <a:gd name="T75" fmla="*/ 2773098 h 2793365"/>
              <a:gd name="T76" fmla="*/ 1736701 w 2072639"/>
              <a:gd name="T77" fmla="*/ 2776234 h 2793365"/>
              <a:gd name="T78" fmla="*/ 347347 w 2072639"/>
              <a:gd name="T79" fmla="*/ 2776234 h 2793365"/>
              <a:gd name="T80" fmla="*/ 300219 w 2072639"/>
              <a:gd name="T81" fmla="*/ 2773098 h 2793365"/>
              <a:gd name="T82" fmla="*/ 255010 w 2072639"/>
              <a:gd name="T83" fmla="*/ 2763968 h 2793365"/>
              <a:gd name="T84" fmla="*/ 212147 w 2072639"/>
              <a:gd name="T85" fmla="*/ 2749252 h 2793365"/>
              <a:gd name="T86" fmla="*/ 172041 w 2072639"/>
              <a:gd name="T87" fmla="*/ 2729359 h 2793365"/>
              <a:gd name="T88" fmla="*/ 135088 w 2072639"/>
              <a:gd name="T89" fmla="*/ 2704698 h 2793365"/>
              <a:gd name="T90" fmla="*/ 101734 w 2072639"/>
              <a:gd name="T91" fmla="*/ 2675676 h 2793365"/>
              <a:gd name="T92" fmla="*/ 72372 w 2072639"/>
              <a:gd name="T93" fmla="*/ 2642704 h 2793365"/>
              <a:gd name="T94" fmla="*/ 47425 w 2072639"/>
              <a:gd name="T95" fmla="*/ 2606192 h 2793365"/>
              <a:gd name="T96" fmla="*/ 27290 w 2072639"/>
              <a:gd name="T97" fmla="*/ 2566546 h 2793365"/>
              <a:gd name="T98" fmla="*/ 12411 w 2072639"/>
              <a:gd name="T99" fmla="*/ 2524179 h 2793365"/>
              <a:gd name="T100" fmla="*/ 3171 w 2072639"/>
              <a:gd name="T101" fmla="*/ 2479497 h 2793365"/>
              <a:gd name="T102" fmla="*/ 0 w 2072639"/>
              <a:gd name="T103" fmla="*/ 2432911 h 2793365"/>
              <a:gd name="T104" fmla="*/ 0 w 2072639"/>
              <a:gd name="T105" fmla="*/ 343322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39" h="2793365">
                <a:moveTo>
                  <a:pt x="0" y="345437"/>
                </a:moveTo>
                <a:lnTo>
                  <a:pt x="3153" y="298563"/>
                </a:lnTo>
                <a:lnTo>
                  <a:pt x="12339" y="253606"/>
                </a:lnTo>
                <a:lnTo>
                  <a:pt x="27146" y="210977"/>
                </a:lnTo>
                <a:lnTo>
                  <a:pt x="47162" y="171088"/>
                </a:lnTo>
                <a:lnTo>
                  <a:pt x="71976" y="134350"/>
                </a:lnTo>
                <a:lnTo>
                  <a:pt x="101176" y="101176"/>
                </a:lnTo>
                <a:lnTo>
                  <a:pt x="134350" y="71976"/>
                </a:lnTo>
                <a:lnTo>
                  <a:pt x="171088" y="47162"/>
                </a:lnTo>
                <a:lnTo>
                  <a:pt x="210977" y="27146"/>
                </a:lnTo>
                <a:lnTo>
                  <a:pt x="253606" y="12339"/>
                </a:lnTo>
                <a:lnTo>
                  <a:pt x="298563" y="3153"/>
                </a:lnTo>
                <a:lnTo>
                  <a:pt x="345437" y="0"/>
                </a:lnTo>
                <a:lnTo>
                  <a:pt x="1727137" y="0"/>
                </a:lnTo>
                <a:lnTo>
                  <a:pt x="1774010" y="3153"/>
                </a:lnTo>
                <a:lnTo>
                  <a:pt x="1818968" y="12339"/>
                </a:lnTo>
                <a:lnTo>
                  <a:pt x="1861596" y="27146"/>
                </a:lnTo>
                <a:lnTo>
                  <a:pt x="1901485" y="47162"/>
                </a:lnTo>
                <a:lnTo>
                  <a:pt x="1938223" y="71976"/>
                </a:lnTo>
                <a:lnTo>
                  <a:pt x="1971398" y="101176"/>
                </a:lnTo>
                <a:lnTo>
                  <a:pt x="2000598" y="134350"/>
                </a:lnTo>
                <a:lnTo>
                  <a:pt x="2025411" y="171088"/>
                </a:lnTo>
                <a:lnTo>
                  <a:pt x="2045427" y="210977"/>
                </a:lnTo>
                <a:lnTo>
                  <a:pt x="2060234" y="253606"/>
                </a:lnTo>
                <a:lnTo>
                  <a:pt x="2069420" y="298563"/>
                </a:lnTo>
                <a:lnTo>
                  <a:pt x="2072574" y="345437"/>
                </a:lnTo>
                <a:lnTo>
                  <a:pt x="2072574" y="2447899"/>
                </a:lnTo>
                <a:lnTo>
                  <a:pt x="2069420" y="2494772"/>
                </a:lnTo>
                <a:lnTo>
                  <a:pt x="2060234" y="2539730"/>
                </a:lnTo>
                <a:lnTo>
                  <a:pt x="2045427" y="2582358"/>
                </a:lnTo>
                <a:lnTo>
                  <a:pt x="2025411" y="2622247"/>
                </a:lnTo>
                <a:lnTo>
                  <a:pt x="2000598" y="2658985"/>
                </a:lnTo>
                <a:lnTo>
                  <a:pt x="1971398" y="2692160"/>
                </a:lnTo>
                <a:lnTo>
                  <a:pt x="1938223" y="2721360"/>
                </a:lnTo>
                <a:lnTo>
                  <a:pt x="1901485" y="2746173"/>
                </a:lnTo>
                <a:lnTo>
                  <a:pt x="1861596" y="2766189"/>
                </a:lnTo>
                <a:lnTo>
                  <a:pt x="1818968" y="2780996"/>
                </a:lnTo>
                <a:lnTo>
                  <a:pt x="1774010" y="2790182"/>
                </a:lnTo>
                <a:lnTo>
                  <a:pt x="1727137" y="2793336"/>
                </a:lnTo>
                <a:lnTo>
                  <a:pt x="345437" y="2793336"/>
                </a:lnTo>
                <a:lnTo>
                  <a:pt x="298563" y="2790182"/>
                </a:lnTo>
                <a:lnTo>
                  <a:pt x="253606" y="2780996"/>
                </a:lnTo>
                <a:lnTo>
                  <a:pt x="210977" y="2766189"/>
                </a:lnTo>
                <a:lnTo>
                  <a:pt x="171088" y="2746173"/>
                </a:lnTo>
                <a:lnTo>
                  <a:pt x="134350" y="2721360"/>
                </a:lnTo>
                <a:lnTo>
                  <a:pt x="101176" y="2692160"/>
                </a:lnTo>
                <a:lnTo>
                  <a:pt x="71976" y="2658985"/>
                </a:lnTo>
                <a:lnTo>
                  <a:pt x="47162" y="2622247"/>
                </a:lnTo>
                <a:lnTo>
                  <a:pt x="27146" y="2582358"/>
                </a:lnTo>
                <a:lnTo>
                  <a:pt x="12339" y="2539730"/>
                </a:lnTo>
                <a:lnTo>
                  <a:pt x="3153" y="2494772"/>
                </a:lnTo>
                <a:lnTo>
                  <a:pt x="0" y="2447899"/>
                </a:lnTo>
                <a:lnTo>
                  <a:pt x="0" y="345437"/>
                </a:lnTo>
                <a:close/>
              </a:path>
            </a:pathLst>
          </a:custGeom>
          <a:noFill/>
          <a:ln w="25400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22" name="object 14">
            <a:extLst>
              <a:ext uri="{FF2B5EF4-FFF2-40B4-BE49-F238E27FC236}">
                <a16:creationId xmlns:a16="http://schemas.microsoft.com/office/drawing/2014/main" id="{F733F388-CDAD-43E9-9320-EFA0ACFA4FF9}"/>
              </a:ext>
            </a:extLst>
          </p:cNvPr>
          <p:cNvSpPr>
            <a:spLocks/>
          </p:cNvSpPr>
          <p:nvPr/>
        </p:nvSpPr>
        <p:spPr bwMode="auto">
          <a:xfrm>
            <a:off x="2286000" y="3805238"/>
            <a:ext cx="2073275" cy="2792412"/>
          </a:xfrm>
          <a:custGeom>
            <a:avLst/>
            <a:gdLst>
              <a:gd name="T0" fmla="*/ 1736700 w 2072639"/>
              <a:gd name="T1" fmla="*/ 0 h 2793365"/>
              <a:gd name="T2" fmla="*/ 347347 w 2072639"/>
              <a:gd name="T3" fmla="*/ 0 h 2793365"/>
              <a:gd name="T4" fmla="*/ 300219 w 2072639"/>
              <a:gd name="T5" fmla="*/ 3135 h 2793365"/>
              <a:gd name="T6" fmla="*/ 255010 w 2072639"/>
              <a:gd name="T7" fmla="*/ 12267 h 2793365"/>
              <a:gd name="T8" fmla="*/ 212147 w 2072639"/>
              <a:gd name="T9" fmla="*/ 26984 h 2793365"/>
              <a:gd name="T10" fmla="*/ 172041 w 2072639"/>
              <a:gd name="T11" fmla="*/ 46874 h 2793365"/>
              <a:gd name="T12" fmla="*/ 135088 w 2072639"/>
              <a:gd name="T13" fmla="*/ 71536 h 2793365"/>
              <a:gd name="T14" fmla="*/ 101733 w 2072639"/>
              <a:gd name="T15" fmla="*/ 100562 h 2793365"/>
              <a:gd name="T16" fmla="*/ 72371 w 2072639"/>
              <a:gd name="T17" fmla="*/ 133522 h 2793365"/>
              <a:gd name="T18" fmla="*/ 47425 w 2072639"/>
              <a:gd name="T19" fmla="*/ 170044 h 2793365"/>
              <a:gd name="T20" fmla="*/ 27290 w 2072639"/>
              <a:gd name="T21" fmla="*/ 209681 h 2793365"/>
              <a:gd name="T22" fmla="*/ 12411 w 2072639"/>
              <a:gd name="T23" fmla="*/ 252058 h 2793365"/>
              <a:gd name="T24" fmla="*/ 3171 w 2072639"/>
              <a:gd name="T25" fmla="*/ 296734 h 2793365"/>
              <a:gd name="T26" fmla="*/ 0 w 2072639"/>
              <a:gd name="T27" fmla="*/ 343322 h 2793365"/>
              <a:gd name="T28" fmla="*/ 0 w 2072639"/>
              <a:gd name="T29" fmla="*/ 2432910 h 2793365"/>
              <a:gd name="T30" fmla="*/ 3171 w 2072639"/>
              <a:gd name="T31" fmla="*/ 2479497 h 2793365"/>
              <a:gd name="T32" fmla="*/ 12411 w 2072639"/>
              <a:gd name="T33" fmla="*/ 2524178 h 2793365"/>
              <a:gd name="T34" fmla="*/ 27290 w 2072639"/>
              <a:gd name="T35" fmla="*/ 2566546 h 2793365"/>
              <a:gd name="T36" fmla="*/ 47425 w 2072639"/>
              <a:gd name="T37" fmla="*/ 2606192 h 2793365"/>
              <a:gd name="T38" fmla="*/ 72371 w 2072639"/>
              <a:gd name="T39" fmla="*/ 2642704 h 2793365"/>
              <a:gd name="T40" fmla="*/ 101733 w 2072639"/>
              <a:gd name="T41" fmla="*/ 2675675 h 2793365"/>
              <a:gd name="T42" fmla="*/ 135088 w 2072639"/>
              <a:gd name="T43" fmla="*/ 2704697 h 2793365"/>
              <a:gd name="T44" fmla="*/ 172041 w 2072639"/>
              <a:gd name="T45" fmla="*/ 2729359 h 2793365"/>
              <a:gd name="T46" fmla="*/ 212147 w 2072639"/>
              <a:gd name="T47" fmla="*/ 2749252 h 2793365"/>
              <a:gd name="T48" fmla="*/ 255010 w 2072639"/>
              <a:gd name="T49" fmla="*/ 2763968 h 2793365"/>
              <a:gd name="T50" fmla="*/ 300219 w 2072639"/>
              <a:gd name="T51" fmla="*/ 2773098 h 2793365"/>
              <a:gd name="T52" fmla="*/ 347347 w 2072639"/>
              <a:gd name="T53" fmla="*/ 2776233 h 2793365"/>
              <a:gd name="T54" fmla="*/ 1736700 w 2072639"/>
              <a:gd name="T55" fmla="*/ 2776233 h 2793365"/>
              <a:gd name="T56" fmla="*/ 1783835 w 2072639"/>
              <a:gd name="T57" fmla="*/ 2773098 h 2793365"/>
              <a:gd name="T58" fmla="*/ 1829041 w 2072639"/>
              <a:gd name="T59" fmla="*/ 2763968 h 2793365"/>
              <a:gd name="T60" fmla="*/ 1871905 w 2072639"/>
              <a:gd name="T61" fmla="*/ 2749252 h 2793365"/>
              <a:gd name="T62" fmla="*/ 1912015 w 2072639"/>
              <a:gd name="T63" fmla="*/ 2729359 h 2793365"/>
              <a:gd name="T64" fmla="*/ 1948955 w 2072639"/>
              <a:gd name="T65" fmla="*/ 2704697 h 2793365"/>
              <a:gd name="T66" fmla="*/ 1982314 w 2072639"/>
              <a:gd name="T67" fmla="*/ 2675675 h 2793365"/>
              <a:gd name="T68" fmla="*/ 2011676 w 2072639"/>
              <a:gd name="T69" fmla="*/ 2642704 h 2793365"/>
              <a:gd name="T70" fmla="*/ 2036628 w 2072639"/>
              <a:gd name="T71" fmla="*/ 2606192 h 2793365"/>
              <a:gd name="T72" fmla="*/ 2056755 w 2072639"/>
              <a:gd name="T73" fmla="*/ 2566546 h 2793365"/>
              <a:gd name="T74" fmla="*/ 2071643 w 2072639"/>
              <a:gd name="T75" fmla="*/ 2524178 h 2793365"/>
              <a:gd name="T76" fmla="*/ 2080880 w 2072639"/>
              <a:gd name="T77" fmla="*/ 2479497 h 2793365"/>
              <a:gd name="T78" fmla="*/ 2084051 w 2072639"/>
              <a:gd name="T79" fmla="*/ 2432910 h 2793365"/>
              <a:gd name="T80" fmla="*/ 2084051 w 2072639"/>
              <a:gd name="T81" fmla="*/ 343322 h 2793365"/>
              <a:gd name="T82" fmla="*/ 2080880 w 2072639"/>
              <a:gd name="T83" fmla="*/ 296734 h 2793365"/>
              <a:gd name="T84" fmla="*/ 2071643 w 2072639"/>
              <a:gd name="T85" fmla="*/ 252058 h 2793365"/>
              <a:gd name="T86" fmla="*/ 2056755 w 2072639"/>
              <a:gd name="T87" fmla="*/ 209681 h 2793365"/>
              <a:gd name="T88" fmla="*/ 2036628 w 2072639"/>
              <a:gd name="T89" fmla="*/ 170044 h 2793365"/>
              <a:gd name="T90" fmla="*/ 2011676 w 2072639"/>
              <a:gd name="T91" fmla="*/ 133522 h 2793365"/>
              <a:gd name="T92" fmla="*/ 1982314 w 2072639"/>
              <a:gd name="T93" fmla="*/ 100562 h 2793365"/>
              <a:gd name="T94" fmla="*/ 1948955 w 2072639"/>
              <a:gd name="T95" fmla="*/ 71536 h 2793365"/>
              <a:gd name="T96" fmla="*/ 1912015 w 2072639"/>
              <a:gd name="T97" fmla="*/ 46874 h 2793365"/>
              <a:gd name="T98" fmla="*/ 1871905 w 2072639"/>
              <a:gd name="T99" fmla="*/ 26984 h 2793365"/>
              <a:gd name="T100" fmla="*/ 1829041 w 2072639"/>
              <a:gd name="T101" fmla="*/ 12267 h 2793365"/>
              <a:gd name="T102" fmla="*/ 1783835 w 2072639"/>
              <a:gd name="T103" fmla="*/ 3135 h 2793365"/>
              <a:gd name="T104" fmla="*/ 1736700 w 2072639"/>
              <a:gd name="T105" fmla="*/ 0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39" h="2793365">
                <a:moveTo>
                  <a:pt x="1727136" y="0"/>
                </a:moveTo>
                <a:lnTo>
                  <a:pt x="345437" y="0"/>
                </a:lnTo>
                <a:lnTo>
                  <a:pt x="298563" y="3153"/>
                </a:lnTo>
                <a:lnTo>
                  <a:pt x="253606" y="12339"/>
                </a:lnTo>
                <a:lnTo>
                  <a:pt x="210977" y="27146"/>
                </a:lnTo>
                <a:lnTo>
                  <a:pt x="171088" y="47162"/>
                </a:lnTo>
                <a:lnTo>
                  <a:pt x="134350" y="71975"/>
                </a:lnTo>
                <a:lnTo>
                  <a:pt x="101175" y="101175"/>
                </a:lnTo>
                <a:lnTo>
                  <a:pt x="71975" y="134350"/>
                </a:lnTo>
                <a:lnTo>
                  <a:pt x="47162" y="171088"/>
                </a:lnTo>
                <a:lnTo>
                  <a:pt x="27146" y="210977"/>
                </a:lnTo>
                <a:lnTo>
                  <a:pt x="12339" y="253606"/>
                </a:lnTo>
                <a:lnTo>
                  <a:pt x="3153" y="298563"/>
                </a:lnTo>
                <a:lnTo>
                  <a:pt x="0" y="345437"/>
                </a:lnTo>
                <a:lnTo>
                  <a:pt x="0" y="2447898"/>
                </a:lnTo>
                <a:lnTo>
                  <a:pt x="3153" y="2494772"/>
                </a:lnTo>
                <a:lnTo>
                  <a:pt x="12339" y="2539729"/>
                </a:lnTo>
                <a:lnTo>
                  <a:pt x="27146" y="2582358"/>
                </a:lnTo>
                <a:lnTo>
                  <a:pt x="47162" y="2622247"/>
                </a:lnTo>
                <a:lnTo>
                  <a:pt x="71975" y="2658985"/>
                </a:lnTo>
                <a:lnTo>
                  <a:pt x="101175" y="2692159"/>
                </a:lnTo>
                <a:lnTo>
                  <a:pt x="134350" y="2721359"/>
                </a:lnTo>
                <a:lnTo>
                  <a:pt x="171088" y="2746173"/>
                </a:lnTo>
                <a:lnTo>
                  <a:pt x="210977" y="2766189"/>
                </a:lnTo>
                <a:lnTo>
                  <a:pt x="253606" y="2780996"/>
                </a:lnTo>
                <a:lnTo>
                  <a:pt x="298563" y="2790182"/>
                </a:lnTo>
                <a:lnTo>
                  <a:pt x="345437" y="2793335"/>
                </a:lnTo>
                <a:lnTo>
                  <a:pt x="1727136" y="2793335"/>
                </a:lnTo>
                <a:lnTo>
                  <a:pt x="1774010" y="2790182"/>
                </a:lnTo>
                <a:lnTo>
                  <a:pt x="1818967" y="2780996"/>
                </a:lnTo>
                <a:lnTo>
                  <a:pt x="1861596" y="2766189"/>
                </a:lnTo>
                <a:lnTo>
                  <a:pt x="1901485" y="2746173"/>
                </a:lnTo>
                <a:lnTo>
                  <a:pt x="1938222" y="2721359"/>
                </a:lnTo>
                <a:lnTo>
                  <a:pt x="1971397" y="2692159"/>
                </a:lnTo>
                <a:lnTo>
                  <a:pt x="2000597" y="2658985"/>
                </a:lnTo>
                <a:lnTo>
                  <a:pt x="2025411" y="2622247"/>
                </a:lnTo>
                <a:lnTo>
                  <a:pt x="2045427" y="2582358"/>
                </a:lnTo>
                <a:lnTo>
                  <a:pt x="2060234" y="2539729"/>
                </a:lnTo>
                <a:lnTo>
                  <a:pt x="2069420" y="2494772"/>
                </a:lnTo>
                <a:lnTo>
                  <a:pt x="2072573" y="2447898"/>
                </a:lnTo>
                <a:lnTo>
                  <a:pt x="2072573" y="345437"/>
                </a:lnTo>
                <a:lnTo>
                  <a:pt x="2069420" y="298563"/>
                </a:lnTo>
                <a:lnTo>
                  <a:pt x="2060234" y="253606"/>
                </a:lnTo>
                <a:lnTo>
                  <a:pt x="2045427" y="210977"/>
                </a:lnTo>
                <a:lnTo>
                  <a:pt x="2025411" y="171088"/>
                </a:lnTo>
                <a:lnTo>
                  <a:pt x="2000597" y="134350"/>
                </a:lnTo>
                <a:lnTo>
                  <a:pt x="1971397" y="101175"/>
                </a:lnTo>
                <a:lnTo>
                  <a:pt x="1938222" y="71975"/>
                </a:lnTo>
                <a:lnTo>
                  <a:pt x="1901485" y="47162"/>
                </a:lnTo>
                <a:lnTo>
                  <a:pt x="1861596" y="27146"/>
                </a:lnTo>
                <a:lnTo>
                  <a:pt x="1818967" y="12339"/>
                </a:lnTo>
                <a:lnTo>
                  <a:pt x="1774010" y="3153"/>
                </a:lnTo>
                <a:lnTo>
                  <a:pt x="1727136" y="0"/>
                </a:lnTo>
                <a:close/>
              </a:path>
            </a:pathLst>
          </a:custGeom>
          <a:solidFill>
            <a:srgbClr val="7AC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23" name="object 15">
            <a:extLst>
              <a:ext uri="{FF2B5EF4-FFF2-40B4-BE49-F238E27FC236}">
                <a16:creationId xmlns:a16="http://schemas.microsoft.com/office/drawing/2014/main" id="{ACBF99A1-8352-4EF0-8D6B-95D040C18872}"/>
              </a:ext>
            </a:extLst>
          </p:cNvPr>
          <p:cNvSpPr>
            <a:spLocks/>
          </p:cNvSpPr>
          <p:nvPr/>
        </p:nvSpPr>
        <p:spPr bwMode="auto">
          <a:xfrm>
            <a:off x="2286000" y="3805238"/>
            <a:ext cx="2073275" cy="2792412"/>
          </a:xfrm>
          <a:custGeom>
            <a:avLst/>
            <a:gdLst>
              <a:gd name="T0" fmla="*/ 0 w 2072639"/>
              <a:gd name="T1" fmla="*/ 343322 h 2793365"/>
              <a:gd name="T2" fmla="*/ 3171 w 2072639"/>
              <a:gd name="T3" fmla="*/ 296734 h 2793365"/>
              <a:gd name="T4" fmla="*/ 12411 w 2072639"/>
              <a:gd name="T5" fmla="*/ 252058 h 2793365"/>
              <a:gd name="T6" fmla="*/ 27290 w 2072639"/>
              <a:gd name="T7" fmla="*/ 209681 h 2793365"/>
              <a:gd name="T8" fmla="*/ 47425 w 2072639"/>
              <a:gd name="T9" fmla="*/ 170044 h 2793365"/>
              <a:gd name="T10" fmla="*/ 72372 w 2072639"/>
              <a:gd name="T11" fmla="*/ 133522 h 2793365"/>
              <a:gd name="T12" fmla="*/ 101734 w 2072639"/>
              <a:gd name="T13" fmla="*/ 100563 h 2793365"/>
              <a:gd name="T14" fmla="*/ 135088 w 2072639"/>
              <a:gd name="T15" fmla="*/ 71537 h 2793365"/>
              <a:gd name="T16" fmla="*/ 172041 w 2072639"/>
              <a:gd name="T17" fmla="*/ 46874 h 2793365"/>
              <a:gd name="T18" fmla="*/ 212147 w 2072639"/>
              <a:gd name="T19" fmla="*/ 26984 h 2793365"/>
              <a:gd name="T20" fmla="*/ 255010 w 2072639"/>
              <a:gd name="T21" fmla="*/ 12267 h 2793365"/>
              <a:gd name="T22" fmla="*/ 300219 w 2072639"/>
              <a:gd name="T23" fmla="*/ 3135 h 2793365"/>
              <a:gd name="T24" fmla="*/ 347347 w 2072639"/>
              <a:gd name="T25" fmla="*/ 0 h 2793365"/>
              <a:gd name="T26" fmla="*/ 1736701 w 2072639"/>
              <a:gd name="T27" fmla="*/ 0 h 2793365"/>
              <a:gd name="T28" fmla="*/ 1783835 w 2072639"/>
              <a:gd name="T29" fmla="*/ 3135 h 2793365"/>
              <a:gd name="T30" fmla="*/ 1829042 w 2072639"/>
              <a:gd name="T31" fmla="*/ 12267 h 2793365"/>
              <a:gd name="T32" fmla="*/ 1871905 w 2072639"/>
              <a:gd name="T33" fmla="*/ 26984 h 2793365"/>
              <a:gd name="T34" fmla="*/ 1912015 w 2072639"/>
              <a:gd name="T35" fmla="*/ 46874 h 2793365"/>
              <a:gd name="T36" fmla="*/ 1948956 w 2072639"/>
              <a:gd name="T37" fmla="*/ 71537 h 2793365"/>
              <a:gd name="T38" fmla="*/ 1982315 w 2072639"/>
              <a:gd name="T39" fmla="*/ 100563 h 2793365"/>
              <a:gd name="T40" fmla="*/ 2011677 w 2072639"/>
              <a:gd name="T41" fmla="*/ 133522 h 2793365"/>
              <a:gd name="T42" fmla="*/ 2036628 w 2072639"/>
              <a:gd name="T43" fmla="*/ 170044 h 2793365"/>
              <a:gd name="T44" fmla="*/ 2056755 w 2072639"/>
              <a:gd name="T45" fmla="*/ 209681 h 2793365"/>
              <a:gd name="T46" fmla="*/ 2071643 w 2072639"/>
              <a:gd name="T47" fmla="*/ 252058 h 2793365"/>
              <a:gd name="T48" fmla="*/ 2080880 w 2072639"/>
              <a:gd name="T49" fmla="*/ 296734 h 2793365"/>
              <a:gd name="T50" fmla="*/ 2084052 w 2072639"/>
              <a:gd name="T51" fmla="*/ 343322 h 2793365"/>
              <a:gd name="T52" fmla="*/ 2084052 w 2072639"/>
              <a:gd name="T53" fmla="*/ 2432911 h 2793365"/>
              <a:gd name="T54" fmla="*/ 2080880 w 2072639"/>
              <a:gd name="T55" fmla="*/ 2479497 h 2793365"/>
              <a:gd name="T56" fmla="*/ 2071643 w 2072639"/>
              <a:gd name="T57" fmla="*/ 2524179 h 2793365"/>
              <a:gd name="T58" fmla="*/ 2056755 w 2072639"/>
              <a:gd name="T59" fmla="*/ 2566546 h 2793365"/>
              <a:gd name="T60" fmla="*/ 2036628 w 2072639"/>
              <a:gd name="T61" fmla="*/ 2606192 h 2793365"/>
              <a:gd name="T62" fmla="*/ 2011677 w 2072639"/>
              <a:gd name="T63" fmla="*/ 2642704 h 2793365"/>
              <a:gd name="T64" fmla="*/ 1982315 w 2072639"/>
              <a:gd name="T65" fmla="*/ 2675676 h 2793365"/>
              <a:gd name="T66" fmla="*/ 1948956 w 2072639"/>
              <a:gd name="T67" fmla="*/ 2704698 h 2793365"/>
              <a:gd name="T68" fmla="*/ 1912015 w 2072639"/>
              <a:gd name="T69" fmla="*/ 2729359 h 2793365"/>
              <a:gd name="T70" fmla="*/ 1871905 w 2072639"/>
              <a:gd name="T71" fmla="*/ 2749252 h 2793365"/>
              <a:gd name="T72" fmla="*/ 1829042 w 2072639"/>
              <a:gd name="T73" fmla="*/ 2763968 h 2793365"/>
              <a:gd name="T74" fmla="*/ 1783835 w 2072639"/>
              <a:gd name="T75" fmla="*/ 2773098 h 2793365"/>
              <a:gd name="T76" fmla="*/ 1736701 w 2072639"/>
              <a:gd name="T77" fmla="*/ 2776234 h 2793365"/>
              <a:gd name="T78" fmla="*/ 347347 w 2072639"/>
              <a:gd name="T79" fmla="*/ 2776234 h 2793365"/>
              <a:gd name="T80" fmla="*/ 300219 w 2072639"/>
              <a:gd name="T81" fmla="*/ 2773098 h 2793365"/>
              <a:gd name="T82" fmla="*/ 255010 w 2072639"/>
              <a:gd name="T83" fmla="*/ 2763968 h 2793365"/>
              <a:gd name="T84" fmla="*/ 212147 w 2072639"/>
              <a:gd name="T85" fmla="*/ 2749252 h 2793365"/>
              <a:gd name="T86" fmla="*/ 172041 w 2072639"/>
              <a:gd name="T87" fmla="*/ 2729359 h 2793365"/>
              <a:gd name="T88" fmla="*/ 135088 w 2072639"/>
              <a:gd name="T89" fmla="*/ 2704698 h 2793365"/>
              <a:gd name="T90" fmla="*/ 101734 w 2072639"/>
              <a:gd name="T91" fmla="*/ 2675676 h 2793365"/>
              <a:gd name="T92" fmla="*/ 72372 w 2072639"/>
              <a:gd name="T93" fmla="*/ 2642704 h 2793365"/>
              <a:gd name="T94" fmla="*/ 47425 w 2072639"/>
              <a:gd name="T95" fmla="*/ 2606192 h 2793365"/>
              <a:gd name="T96" fmla="*/ 27290 w 2072639"/>
              <a:gd name="T97" fmla="*/ 2566546 h 2793365"/>
              <a:gd name="T98" fmla="*/ 12411 w 2072639"/>
              <a:gd name="T99" fmla="*/ 2524179 h 2793365"/>
              <a:gd name="T100" fmla="*/ 3171 w 2072639"/>
              <a:gd name="T101" fmla="*/ 2479497 h 2793365"/>
              <a:gd name="T102" fmla="*/ 0 w 2072639"/>
              <a:gd name="T103" fmla="*/ 2432911 h 2793365"/>
              <a:gd name="T104" fmla="*/ 0 w 2072639"/>
              <a:gd name="T105" fmla="*/ 343322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39" h="2793365">
                <a:moveTo>
                  <a:pt x="0" y="345437"/>
                </a:moveTo>
                <a:lnTo>
                  <a:pt x="3153" y="298563"/>
                </a:lnTo>
                <a:lnTo>
                  <a:pt x="12339" y="253606"/>
                </a:lnTo>
                <a:lnTo>
                  <a:pt x="27146" y="210977"/>
                </a:lnTo>
                <a:lnTo>
                  <a:pt x="47162" y="171088"/>
                </a:lnTo>
                <a:lnTo>
                  <a:pt x="71976" y="134350"/>
                </a:lnTo>
                <a:lnTo>
                  <a:pt x="101176" y="101176"/>
                </a:lnTo>
                <a:lnTo>
                  <a:pt x="134350" y="71976"/>
                </a:lnTo>
                <a:lnTo>
                  <a:pt x="171088" y="47162"/>
                </a:lnTo>
                <a:lnTo>
                  <a:pt x="210977" y="27146"/>
                </a:lnTo>
                <a:lnTo>
                  <a:pt x="253606" y="12339"/>
                </a:lnTo>
                <a:lnTo>
                  <a:pt x="298563" y="3153"/>
                </a:lnTo>
                <a:lnTo>
                  <a:pt x="345437" y="0"/>
                </a:lnTo>
                <a:lnTo>
                  <a:pt x="1727137" y="0"/>
                </a:lnTo>
                <a:lnTo>
                  <a:pt x="1774010" y="3153"/>
                </a:lnTo>
                <a:lnTo>
                  <a:pt x="1818968" y="12339"/>
                </a:lnTo>
                <a:lnTo>
                  <a:pt x="1861596" y="27146"/>
                </a:lnTo>
                <a:lnTo>
                  <a:pt x="1901485" y="47162"/>
                </a:lnTo>
                <a:lnTo>
                  <a:pt x="1938223" y="71976"/>
                </a:lnTo>
                <a:lnTo>
                  <a:pt x="1971398" y="101176"/>
                </a:lnTo>
                <a:lnTo>
                  <a:pt x="2000598" y="134350"/>
                </a:lnTo>
                <a:lnTo>
                  <a:pt x="2025411" y="171088"/>
                </a:lnTo>
                <a:lnTo>
                  <a:pt x="2045427" y="210977"/>
                </a:lnTo>
                <a:lnTo>
                  <a:pt x="2060234" y="253606"/>
                </a:lnTo>
                <a:lnTo>
                  <a:pt x="2069420" y="298563"/>
                </a:lnTo>
                <a:lnTo>
                  <a:pt x="2072574" y="345437"/>
                </a:lnTo>
                <a:lnTo>
                  <a:pt x="2072574" y="2447899"/>
                </a:lnTo>
                <a:lnTo>
                  <a:pt x="2069420" y="2494772"/>
                </a:lnTo>
                <a:lnTo>
                  <a:pt x="2060234" y="2539730"/>
                </a:lnTo>
                <a:lnTo>
                  <a:pt x="2045427" y="2582358"/>
                </a:lnTo>
                <a:lnTo>
                  <a:pt x="2025411" y="2622247"/>
                </a:lnTo>
                <a:lnTo>
                  <a:pt x="2000598" y="2658985"/>
                </a:lnTo>
                <a:lnTo>
                  <a:pt x="1971398" y="2692160"/>
                </a:lnTo>
                <a:lnTo>
                  <a:pt x="1938223" y="2721360"/>
                </a:lnTo>
                <a:lnTo>
                  <a:pt x="1901485" y="2746173"/>
                </a:lnTo>
                <a:lnTo>
                  <a:pt x="1861596" y="2766189"/>
                </a:lnTo>
                <a:lnTo>
                  <a:pt x="1818968" y="2780996"/>
                </a:lnTo>
                <a:lnTo>
                  <a:pt x="1774010" y="2790182"/>
                </a:lnTo>
                <a:lnTo>
                  <a:pt x="1727137" y="2793336"/>
                </a:lnTo>
                <a:lnTo>
                  <a:pt x="345437" y="2793336"/>
                </a:lnTo>
                <a:lnTo>
                  <a:pt x="298563" y="2790182"/>
                </a:lnTo>
                <a:lnTo>
                  <a:pt x="253606" y="2780996"/>
                </a:lnTo>
                <a:lnTo>
                  <a:pt x="210977" y="2766189"/>
                </a:lnTo>
                <a:lnTo>
                  <a:pt x="171088" y="2746173"/>
                </a:lnTo>
                <a:lnTo>
                  <a:pt x="134350" y="2721360"/>
                </a:lnTo>
                <a:lnTo>
                  <a:pt x="101176" y="2692160"/>
                </a:lnTo>
                <a:lnTo>
                  <a:pt x="71976" y="2658985"/>
                </a:lnTo>
                <a:lnTo>
                  <a:pt x="47162" y="2622247"/>
                </a:lnTo>
                <a:lnTo>
                  <a:pt x="27146" y="2582358"/>
                </a:lnTo>
                <a:lnTo>
                  <a:pt x="12339" y="2539730"/>
                </a:lnTo>
                <a:lnTo>
                  <a:pt x="3153" y="2494772"/>
                </a:lnTo>
                <a:lnTo>
                  <a:pt x="0" y="2447899"/>
                </a:lnTo>
                <a:lnTo>
                  <a:pt x="0" y="345437"/>
                </a:lnTo>
                <a:close/>
              </a:path>
            </a:pathLst>
          </a:custGeom>
          <a:noFill/>
          <a:ln w="25400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24" name="object 16">
            <a:extLst>
              <a:ext uri="{FF2B5EF4-FFF2-40B4-BE49-F238E27FC236}">
                <a16:creationId xmlns:a16="http://schemas.microsoft.com/office/drawing/2014/main" id="{D6B7DBD0-0686-4CE0-9CE8-ED648EA78071}"/>
              </a:ext>
            </a:extLst>
          </p:cNvPr>
          <p:cNvSpPr>
            <a:spLocks/>
          </p:cNvSpPr>
          <p:nvPr/>
        </p:nvSpPr>
        <p:spPr bwMode="auto">
          <a:xfrm>
            <a:off x="4532313" y="3805238"/>
            <a:ext cx="2073275" cy="2792412"/>
          </a:xfrm>
          <a:custGeom>
            <a:avLst/>
            <a:gdLst>
              <a:gd name="T0" fmla="*/ 1736685 w 2072640"/>
              <a:gd name="T1" fmla="*/ 0 h 2793365"/>
              <a:gd name="T2" fmla="*/ 347344 w 2072640"/>
              <a:gd name="T3" fmla="*/ 0 h 2793365"/>
              <a:gd name="T4" fmla="*/ 300216 w 2072640"/>
              <a:gd name="T5" fmla="*/ 3135 h 2793365"/>
              <a:gd name="T6" fmla="*/ 255009 w 2072640"/>
              <a:gd name="T7" fmla="*/ 12267 h 2793365"/>
              <a:gd name="T8" fmla="*/ 212146 w 2072640"/>
              <a:gd name="T9" fmla="*/ 26984 h 2793365"/>
              <a:gd name="T10" fmla="*/ 172035 w 2072640"/>
              <a:gd name="T11" fmla="*/ 46874 h 2793365"/>
              <a:gd name="T12" fmla="*/ 135088 w 2072640"/>
              <a:gd name="T13" fmla="*/ 71536 h 2793365"/>
              <a:gd name="T14" fmla="*/ 101733 w 2072640"/>
              <a:gd name="T15" fmla="*/ 100562 h 2793365"/>
              <a:gd name="T16" fmla="*/ 72371 w 2072640"/>
              <a:gd name="T17" fmla="*/ 133522 h 2793365"/>
              <a:gd name="T18" fmla="*/ 47420 w 2072640"/>
              <a:gd name="T19" fmla="*/ 170044 h 2793365"/>
              <a:gd name="T20" fmla="*/ 27290 w 2072640"/>
              <a:gd name="T21" fmla="*/ 209681 h 2793365"/>
              <a:gd name="T22" fmla="*/ 12411 w 2072640"/>
              <a:gd name="T23" fmla="*/ 252058 h 2793365"/>
              <a:gd name="T24" fmla="*/ 3171 w 2072640"/>
              <a:gd name="T25" fmla="*/ 296734 h 2793365"/>
              <a:gd name="T26" fmla="*/ 0 w 2072640"/>
              <a:gd name="T27" fmla="*/ 343322 h 2793365"/>
              <a:gd name="T28" fmla="*/ 0 w 2072640"/>
              <a:gd name="T29" fmla="*/ 2432910 h 2793365"/>
              <a:gd name="T30" fmla="*/ 3171 w 2072640"/>
              <a:gd name="T31" fmla="*/ 2479497 h 2793365"/>
              <a:gd name="T32" fmla="*/ 12411 w 2072640"/>
              <a:gd name="T33" fmla="*/ 2524178 h 2793365"/>
              <a:gd name="T34" fmla="*/ 27290 w 2072640"/>
              <a:gd name="T35" fmla="*/ 2566546 h 2793365"/>
              <a:gd name="T36" fmla="*/ 47420 w 2072640"/>
              <a:gd name="T37" fmla="*/ 2606192 h 2793365"/>
              <a:gd name="T38" fmla="*/ 72371 w 2072640"/>
              <a:gd name="T39" fmla="*/ 2642704 h 2793365"/>
              <a:gd name="T40" fmla="*/ 101733 w 2072640"/>
              <a:gd name="T41" fmla="*/ 2675675 h 2793365"/>
              <a:gd name="T42" fmla="*/ 135088 w 2072640"/>
              <a:gd name="T43" fmla="*/ 2704697 h 2793365"/>
              <a:gd name="T44" fmla="*/ 172035 w 2072640"/>
              <a:gd name="T45" fmla="*/ 2729359 h 2793365"/>
              <a:gd name="T46" fmla="*/ 212146 w 2072640"/>
              <a:gd name="T47" fmla="*/ 2749252 h 2793365"/>
              <a:gd name="T48" fmla="*/ 255009 w 2072640"/>
              <a:gd name="T49" fmla="*/ 2763968 h 2793365"/>
              <a:gd name="T50" fmla="*/ 300216 w 2072640"/>
              <a:gd name="T51" fmla="*/ 2773098 h 2793365"/>
              <a:gd name="T52" fmla="*/ 347344 w 2072640"/>
              <a:gd name="T53" fmla="*/ 2776233 h 2793365"/>
              <a:gd name="T54" fmla="*/ 1736685 w 2072640"/>
              <a:gd name="T55" fmla="*/ 2776233 h 2793365"/>
              <a:gd name="T56" fmla="*/ 1783820 w 2072640"/>
              <a:gd name="T57" fmla="*/ 2773098 h 2793365"/>
              <a:gd name="T58" fmla="*/ 1829024 w 2072640"/>
              <a:gd name="T59" fmla="*/ 2763968 h 2793365"/>
              <a:gd name="T60" fmla="*/ 1871889 w 2072640"/>
              <a:gd name="T61" fmla="*/ 2749252 h 2793365"/>
              <a:gd name="T62" fmla="*/ 1911999 w 2072640"/>
              <a:gd name="T63" fmla="*/ 2729359 h 2793365"/>
              <a:gd name="T64" fmla="*/ 1948939 w 2072640"/>
              <a:gd name="T65" fmla="*/ 2704697 h 2793365"/>
              <a:gd name="T66" fmla="*/ 1982297 w 2072640"/>
              <a:gd name="T67" fmla="*/ 2675675 h 2793365"/>
              <a:gd name="T68" fmla="*/ 2011658 w 2072640"/>
              <a:gd name="T69" fmla="*/ 2642704 h 2793365"/>
              <a:gd name="T70" fmla="*/ 2036610 w 2072640"/>
              <a:gd name="T71" fmla="*/ 2606192 h 2793365"/>
              <a:gd name="T72" fmla="*/ 2056737 w 2072640"/>
              <a:gd name="T73" fmla="*/ 2566546 h 2793365"/>
              <a:gd name="T74" fmla="*/ 2071625 w 2072640"/>
              <a:gd name="T75" fmla="*/ 2524178 h 2793365"/>
              <a:gd name="T76" fmla="*/ 2080862 w 2072640"/>
              <a:gd name="T77" fmla="*/ 2479497 h 2793365"/>
              <a:gd name="T78" fmla="*/ 2084033 w 2072640"/>
              <a:gd name="T79" fmla="*/ 2432910 h 2793365"/>
              <a:gd name="T80" fmla="*/ 2084033 w 2072640"/>
              <a:gd name="T81" fmla="*/ 343322 h 2793365"/>
              <a:gd name="T82" fmla="*/ 2080862 w 2072640"/>
              <a:gd name="T83" fmla="*/ 296734 h 2793365"/>
              <a:gd name="T84" fmla="*/ 2071625 w 2072640"/>
              <a:gd name="T85" fmla="*/ 252058 h 2793365"/>
              <a:gd name="T86" fmla="*/ 2056737 w 2072640"/>
              <a:gd name="T87" fmla="*/ 209681 h 2793365"/>
              <a:gd name="T88" fmla="*/ 2036610 w 2072640"/>
              <a:gd name="T89" fmla="*/ 170044 h 2793365"/>
              <a:gd name="T90" fmla="*/ 2011658 w 2072640"/>
              <a:gd name="T91" fmla="*/ 133522 h 2793365"/>
              <a:gd name="T92" fmla="*/ 1982297 w 2072640"/>
              <a:gd name="T93" fmla="*/ 100562 h 2793365"/>
              <a:gd name="T94" fmla="*/ 1948939 w 2072640"/>
              <a:gd name="T95" fmla="*/ 71536 h 2793365"/>
              <a:gd name="T96" fmla="*/ 1911999 w 2072640"/>
              <a:gd name="T97" fmla="*/ 46874 h 2793365"/>
              <a:gd name="T98" fmla="*/ 1871889 w 2072640"/>
              <a:gd name="T99" fmla="*/ 26984 h 2793365"/>
              <a:gd name="T100" fmla="*/ 1829024 w 2072640"/>
              <a:gd name="T101" fmla="*/ 12267 h 2793365"/>
              <a:gd name="T102" fmla="*/ 1783820 w 2072640"/>
              <a:gd name="T103" fmla="*/ 3135 h 2793365"/>
              <a:gd name="T104" fmla="*/ 1736685 w 2072640"/>
              <a:gd name="T105" fmla="*/ 0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40" h="2793365">
                <a:moveTo>
                  <a:pt x="1727136" y="0"/>
                </a:moveTo>
                <a:lnTo>
                  <a:pt x="345436" y="0"/>
                </a:lnTo>
                <a:lnTo>
                  <a:pt x="298562" y="3153"/>
                </a:lnTo>
                <a:lnTo>
                  <a:pt x="253605" y="12339"/>
                </a:lnTo>
                <a:lnTo>
                  <a:pt x="210976" y="27146"/>
                </a:lnTo>
                <a:lnTo>
                  <a:pt x="171087" y="47162"/>
                </a:lnTo>
                <a:lnTo>
                  <a:pt x="134350" y="71975"/>
                </a:lnTo>
                <a:lnTo>
                  <a:pt x="101175" y="101175"/>
                </a:lnTo>
                <a:lnTo>
                  <a:pt x="71975" y="134350"/>
                </a:lnTo>
                <a:lnTo>
                  <a:pt x="47162" y="171088"/>
                </a:lnTo>
                <a:lnTo>
                  <a:pt x="27146" y="210977"/>
                </a:lnTo>
                <a:lnTo>
                  <a:pt x="12339" y="253606"/>
                </a:lnTo>
                <a:lnTo>
                  <a:pt x="3153" y="298563"/>
                </a:lnTo>
                <a:lnTo>
                  <a:pt x="0" y="345437"/>
                </a:lnTo>
                <a:lnTo>
                  <a:pt x="0" y="2447898"/>
                </a:lnTo>
                <a:lnTo>
                  <a:pt x="3153" y="2494772"/>
                </a:lnTo>
                <a:lnTo>
                  <a:pt x="12339" y="2539729"/>
                </a:lnTo>
                <a:lnTo>
                  <a:pt x="27146" y="2582358"/>
                </a:lnTo>
                <a:lnTo>
                  <a:pt x="47162" y="2622247"/>
                </a:lnTo>
                <a:lnTo>
                  <a:pt x="71975" y="2658985"/>
                </a:lnTo>
                <a:lnTo>
                  <a:pt x="101175" y="2692159"/>
                </a:lnTo>
                <a:lnTo>
                  <a:pt x="134350" y="2721359"/>
                </a:lnTo>
                <a:lnTo>
                  <a:pt x="171087" y="2746173"/>
                </a:lnTo>
                <a:lnTo>
                  <a:pt x="210976" y="2766189"/>
                </a:lnTo>
                <a:lnTo>
                  <a:pt x="253605" y="2780996"/>
                </a:lnTo>
                <a:lnTo>
                  <a:pt x="298562" y="2790182"/>
                </a:lnTo>
                <a:lnTo>
                  <a:pt x="345436" y="2793335"/>
                </a:lnTo>
                <a:lnTo>
                  <a:pt x="1727136" y="2793335"/>
                </a:lnTo>
                <a:lnTo>
                  <a:pt x="1774010" y="2790182"/>
                </a:lnTo>
                <a:lnTo>
                  <a:pt x="1818967" y="2780996"/>
                </a:lnTo>
                <a:lnTo>
                  <a:pt x="1861596" y="2766189"/>
                </a:lnTo>
                <a:lnTo>
                  <a:pt x="1901485" y="2746173"/>
                </a:lnTo>
                <a:lnTo>
                  <a:pt x="1938222" y="2721359"/>
                </a:lnTo>
                <a:lnTo>
                  <a:pt x="1971397" y="2692159"/>
                </a:lnTo>
                <a:lnTo>
                  <a:pt x="2000597" y="2658985"/>
                </a:lnTo>
                <a:lnTo>
                  <a:pt x="2025411" y="2622247"/>
                </a:lnTo>
                <a:lnTo>
                  <a:pt x="2045427" y="2582358"/>
                </a:lnTo>
                <a:lnTo>
                  <a:pt x="2060234" y="2539729"/>
                </a:lnTo>
                <a:lnTo>
                  <a:pt x="2069420" y="2494772"/>
                </a:lnTo>
                <a:lnTo>
                  <a:pt x="2072573" y="2447898"/>
                </a:lnTo>
                <a:lnTo>
                  <a:pt x="2072573" y="345437"/>
                </a:lnTo>
                <a:lnTo>
                  <a:pt x="2069420" y="298563"/>
                </a:lnTo>
                <a:lnTo>
                  <a:pt x="2060234" y="253606"/>
                </a:lnTo>
                <a:lnTo>
                  <a:pt x="2045427" y="210977"/>
                </a:lnTo>
                <a:lnTo>
                  <a:pt x="2025411" y="171088"/>
                </a:lnTo>
                <a:lnTo>
                  <a:pt x="2000597" y="134350"/>
                </a:lnTo>
                <a:lnTo>
                  <a:pt x="1971397" y="101175"/>
                </a:lnTo>
                <a:lnTo>
                  <a:pt x="1938222" y="71975"/>
                </a:lnTo>
                <a:lnTo>
                  <a:pt x="1901485" y="47162"/>
                </a:lnTo>
                <a:lnTo>
                  <a:pt x="1861596" y="27146"/>
                </a:lnTo>
                <a:lnTo>
                  <a:pt x="1818967" y="12339"/>
                </a:lnTo>
                <a:lnTo>
                  <a:pt x="1774010" y="3153"/>
                </a:lnTo>
                <a:lnTo>
                  <a:pt x="1727136" y="0"/>
                </a:lnTo>
                <a:close/>
              </a:path>
            </a:pathLst>
          </a:custGeom>
          <a:solidFill>
            <a:srgbClr val="F1BD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25" name="object 17">
            <a:extLst>
              <a:ext uri="{FF2B5EF4-FFF2-40B4-BE49-F238E27FC236}">
                <a16:creationId xmlns:a16="http://schemas.microsoft.com/office/drawing/2014/main" id="{5E56ADBF-C809-41EB-9EB4-D4CF46F58DFF}"/>
              </a:ext>
            </a:extLst>
          </p:cNvPr>
          <p:cNvSpPr>
            <a:spLocks/>
          </p:cNvSpPr>
          <p:nvPr/>
        </p:nvSpPr>
        <p:spPr bwMode="auto">
          <a:xfrm>
            <a:off x="4532313" y="3805238"/>
            <a:ext cx="2073275" cy="2792412"/>
          </a:xfrm>
          <a:custGeom>
            <a:avLst/>
            <a:gdLst>
              <a:gd name="T0" fmla="*/ 0 w 2072640"/>
              <a:gd name="T1" fmla="*/ 343322 h 2793365"/>
              <a:gd name="T2" fmla="*/ 3171 w 2072640"/>
              <a:gd name="T3" fmla="*/ 296734 h 2793365"/>
              <a:gd name="T4" fmla="*/ 12411 w 2072640"/>
              <a:gd name="T5" fmla="*/ 252058 h 2793365"/>
              <a:gd name="T6" fmla="*/ 27290 w 2072640"/>
              <a:gd name="T7" fmla="*/ 209681 h 2793365"/>
              <a:gd name="T8" fmla="*/ 47420 w 2072640"/>
              <a:gd name="T9" fmla="*/ 170044 h 2793365"/>
              <a:gd name="T10" fmla="*/ 72372 w 2072640"/>
              <a:gd name="T11" fmla="*/ 133522 h 2793365"/>
              <a:gd name="T12" fmla="*/ 101734 w 2072640"/>
              <a:gd name="T13" fmla="*/ 100563 h 2793365"/>
              <a:gd name="T14" fmla="*/ 135088 w 2072640"/>
              <a:gd name="T15" fmla="*/ 71537 h 2793365"/>
              <a:gd name="T16" fmla="*/ 172036 w 2072640"/>
              <a:gd name="T17" fmla="*/ 46874 h 2793365"/>
              <a:gd name="T18" fmla="*/ 212147 w 2072640"/>
              <a:gd name="T19" fmla="*/ 26984 h 2793365"/>
              <a:gd name="T20" fmla="*/ 255010 w 2072640"/>
              <a:gd name="T21" fmla="*/ 12267 h 2793365"/>
              <a:gd name="T22" fmla="*/ 300217 w 2072640"/>
              <a:gd name="T23" fmla="*/ 3135 h 2793365"/>
              <a:gd name="T24" fmla="*/ 347345 w 2072640"/>
              <a:gd name="T25" fmla="*/ 0 h 2793365"/>
              <a:gd name="T26" fmla="*/ 1736686 w 2072640"/>
              <a:gd name="T27" fmla="*/ 0 h 2793365"/>
              <a:gd name="T28" fmla="*/ 1783820 w 2072640"/>
              <a:gd name="T29" fmla="*/ 3135 h 2793365"/>
              <a:gd name="T30" fmla="*/ 1829025 w 2072640"/>
              <a:gd name="T31" fmla="*/ 12267 h 2793365"/>
              <a:gd name="T32" fmla="*/ 1871889 w 2072640"/>
              <a:gd name="T33" fmla="*/ 26984 h 2793365"/>
              <a:gd name="T34" fmla="*/ 1911999 w 2072640"/>
              <a:gd name="T35" fmla="*/ 46874 h 2793365"/>
              <a:gd name="T36" fmla="*/ 1948940 w 2072640"/>
              <a:gd name="T37" fmla="*/ 71537 h 2793365"/>
              <a:gd name="T38" fmla="*/ 1982298 w 2072640"/>
              <a:gd name="T39" fmla="*/ 100563 h 2793365"/>
              <a:gd name="T40" fmla="*/ 2011659 w 2072640"/>
              <a:gd name="T41" fmla="*/ 133522 h 2793365"/>
              <a:gd name="T42" fmla="*/ 2036610 w 2072640"/>
              <a:gd name="T43" fmla="*/ 170044 h 2793365"/>
              <a:gd name="T44" fmla="*/ 2056737 w 2072640"/>
              <a:gd name="T45" fmla="*/ 209681 h 2793365"/>
              <a:gd name="T46" fmla="*/ 2071625 w 2072640"/>
              <a:gd name="T47" fmla="*/ 252058 h 2793365"/>
              <a:gd name="T48" fmla="*/ 2080862 w 2072640"/>
              <a:gd name="T49" fmla="*/ 296734 h 2793365"/>
              <a:gd name="T50" fmla="*/ 2084034 w 2072640"/>
              <a:gd name="T51" fmla="*/ 343322 h 2793365"/>
              <a:gd name="T52" fmla="*/ 2084034 w 2072640"/>
              <a:gd name="T53" fmla="*/ 2432911 h 2793365"/>
              <a:gd name="T54" fmla="*/ 2080862 w 2072640"/>
              <a:gd name="T55" fmla="*/ 2479497 h 2793365"/>
              <a:gd name="T56" fmla="*/ 2071625 w 2072640"/>
              <a:gd name="T57" fmla="*/ 2524179 h 2793365"/>
              <a:gd name="T58" fmla="*/ 2056737 w 2072640"/>
              <a:gd name="T59" fmla="*/ 2566546 h 2793365"/>
              <a:gd name="T60" fmla="*/ 2036610 w 2072640"/>
              <a:gd name="T61" fmla="*/ 2606192 h 2793365"/>
              <a:gd name="T62" fmla="*/ 2011659 w 2072640"/>
              <a:gd name="T63" fmla="*/ 2642704 h 2793365"/>
              <a:gd name="T64" fmla="*/ 1982298 w 2072640"/>
              <a:gd name="T65" fmla="*/ 2675676 h 2793365"/>
              <a:gd name="T66" fmla="*/ 1948940 w 2072640"/>
              <a:gd name="T67" fmla="*/ 2704698 h 2793365"/>
              <a:gd name="T68" fmla="*/ 1911999 w 2072640"/>
              <a:gd name="T69" fmla="*/ 2729359 h 2793365"/>
              <a:gd name="T70" fmla="*/ 1871889 w 2072640"/>
              <a:gd name="T71" fmla="*/ 2749252 h 2793365"/>
              <a:gd name="T72" fmla="*/ 1829025 w 2072640"/>
              <a:gd name="T73" fmla="*/ 2763968 h 2793365"/>
              <a:gd name="T74" fmla="*/ 1783820 w 2072640"/>
              <a:gd name="T75" fmla="*/ 2773098 h 2793365"/>
              <a:gd name="T76" fmla="*/ 1736686 w 2072640"/>
              <a:gd name="T77" fmla="*/ 2776234 h 2793365"/>
              <a:gd name="T78" fmla="*/ 347345 w 2072640"/>
              <a:gd name="T79" fmla="*/ 2776234 h 2793365"/>
              <a:gd name="T80" fmla="*/ 300217 w 2072640"/>
              <a:gd name="T81" fmla="*/ 2773098 h 2793365"/>
              <a:gd name="T82" fmla="*/ 255010 w 2072640"/>
              <a:gd name="T83" fmla="*/ 2763968 h 2793365"/>
              <a:gd name="T84" fmla="*/ 212147 w 2072640"/>
              <a:gd name="T85" fmla="*/ 2749252 h 2793365"/>
              <a:gd name="T86" fmla="*/ 172036 w 2072640"/>
              <a:gd name="T87" fmla="*/ 2729359 h 2793365"/>
              <a:gd name="T88" fmla="*/ 135088 w 2072640"/>
              <a:gd name="T89" fmla="*/ 2704698 h 2793365"/>
              <a:gd name="T90" fmla="*/ 101734 w 2072640"/>
              <a:gd name="T91" fmla="*/ 2675676 h 2793365"/>
              <a:gd name="T92" fmla="*/ 72372 w 2072640"/>
              <a:gd name="T93" fmla="*/ 2642704 h 2793365"/>
              <a:gd name="T94" fmla="*/ 47420 w 2072640"/>
              <a:gd name="T95" fmla="*/ 2606192 h 2793365"/>
              <a:gd name="T96" fmla="*/ 27290 w 2072640"/>
              <a:gd name="T97" fmla="*/ 2566546 h 2793365"/>
              <a:gd name="T98" fmla="*/ 12411 w 2072640"/>
              <a:gd name="T99" fmla="*/ 2524179 h 2793365"/>
              <a:gd name="T100" fmla="*/ 3171 w 2072640"/>
              <a:gd name="T101" fmla="*/ 2479497 h 2793365"/>
              <a:gd name="T102" fmla="*/ 0 w 2072640"/>
              <a:gd name="T103" fmla="*/ 2432911 h 2793365"/>
              <a:gd name="T104" fmla="*/ 0 w 2072640"/>
              <a:gd name="T105" fmla="*/ 343322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40" h="2793365">
                <a:moveTo>
                  <a:pt x="0" y="345437"/>
                </a:moveTo>
                <a:lnTo>
                  <a:pt x="3153" y="298563"/>
                </a:lnTo>
                <a:lnTo>
                  <a:pt x="12339" y="253606"/>
                </a:lnTo>
                <a:lnTo>
                  <a:pt x="27146" y="210977"/>
                </a:lnTo>
                <a:lnTo>
                  <a:pt x="47162" y="171088"/>
                </a:lnTo>
                <a:lnTo>
                  <a:pt x="71976" y="134350"/>
                </a:lnTo>
                <a:lnTo>
                  <a:pt x="101176" y="101176"/>
                </a:lnTo>
                <a:lnTo>
                  <a:pt x="134350" y="71976"/>
                </a:lnTo>
                <a:lnTo>
                  <a:pt x="171088" y="47162"/>
                </a:lnTo>
                <a:lnTo>
                  <a:pt x="210977" y="27146"/>
                </a:lnTo>
                <a:lnTo>
                  <a:pt x="253606" y="12339"/>
                </a:lnTo>
                <a:lnTo>
                  <a:pt x="298563" y="3153"/>
                </a:lnTo>
                <a:lnTo>
                  <a:pt x="345437" y="0"/>
                </a:lnTo>
                <a:lnTo>
                  <a:pt x="1727137" y="0"/>
                </a:lnTo>
                <a:lnTo>
                  <a:pt x="1774010" y="3153"/>
                </a:lnTo>
                <a:lnTo>
                  <a:pt x="1818968" y="12339"/>
                </a:lnTo>
                <a:lnTo>
                  <a:pt x="1861596" y="27146"/>
                </a:lnTo>
                <a:lnTo>
                  <a:pt x="1901485" y="47162"/>
                </a:lnTo>
                <a:lnTo>
                  <a:pt x="1938223" y="71976"/>
                </a:lnTo>
                <a:lnTo>
                  <a:pt x="1971398" y="101176"/>
                </a:lnTo>
                <a:lnTo>
                  <a:pt x="2000598" y="134350"/>
                </a:lnTo>
                <a:lnTo>
                  <a:pt x="2025411" y="171088"/>
                </a:lnTo>
                <a:lnTo>
                  <a:pt x="2045427" y="210977"/>
                </a:lnTo>
                <a:lnTo>
                  <a:pt x="2060234" y="253606"/>
                </a:lnTo>
                <a:lnTo>
                  <a:pt x="2069420" y="298563"/>
                </a:lnTo>
                <a:lnTo>
                  <a:pt x="2072574" y="345437"/>
                </a:lnTo>
                <a:lnTo>
                  <a:pt x="2072574" y="2447899"/>
                </a:lnTo>
                <a:lnTo>
                  <a:pt x="2069420" y="2494772"/>
                </a:lnTo>
                <a:lnTo>
                  <a:pt x="2060234" y="2539730"/>
                </a:lnTo>
                <a:lnTo>
                  <a:pt x="2045427" y="2582358"/>
                </a:lnTo>
                <a:lnTo>
                  <a:pt x="2025411" y="2622247"/>
                </a:lnTo>
                <a:lnTo>
                  <a:pt x="2000598" y="2658985"/>
                </a:lnTo>
                <a:lnTo>
                  <a:pt x="1971398" y="2692160"/>
                </a:lnTo>
                <a:lnTo>
                  <a:pt x="1938223" y="2721360"/>
                </a:lnTo>
                <a:lnTo>
                  <a:pt x="1901485" y="2746173"/>
                </a:lnTo>
                <a:lnTo>
                  <a:pt x="1861596" y="2766189"/>
                </a:lnTo>
                <a:lnTo>
                  <a:pt x="1818968" y="2780996"/>
                </a:lnTo>
                <a:lnTo>
                  <a:pt x="1774010" y="2790182"/>
                </a:lnTo>
                <a:lnTo>
                  <a:pt x="1727137" y="2793336"/>
                </a:lnTo>
                <a:lnTo>
                  <a:pt x="345437" y="2793336"/>
                </a:lnTo>
                <a:lnTo>
                  <a:pt x="298563" y="2790182"/>
                </a:lnTo>
                <a:lnTo>
                  <a:pt x="253606" y="2780996"/>
                </a:lnTo>
                <a:lnTo>
                  <a:pt x="210977" y="2766189"/>
                </a:lnTo>
                <a:lnTo>
                  <a:pt x="171088" y="2746173"/>
                </a:lnTo>
                <a:lnTo>
                  <a:pt x="134350" y="2721360"/>
                </a:lnTo>
                <a:lnTo>
                  <a:pt x="101176" y="2692160"/>
                </a:lnTo>
                <a:lnTo>
                  <a:pt x="71976" y="2658985"/>
                </a:lnTo>
                <a:lnTo>
                  <a:pt x="47162" y="2622247"/>
                </a:lnTo>
                <a:lnTo>
                  <a:pt x="27146" y="2582358"/>
                </a:lnTo>
                <a:lnTo>
                  <a:pt x="12339" y="2539730"/>
                </a:lnTo>
                <a:lnTo>
                  <a:pt x="3153" y="2494772"/>
                </a:lnTo>
                <a:lnTo>
                  <a:pt x="0" y="2447899"/>
                </a:lnTo>
                <a:lnTo>
                  <a:pt x="0" y="345437"/>
                </a:lnTo>
                <a:close/>
              </a:path>
            </a:pathLst>
          </a:custGeom>
          <a:noFill/>
          <a:ln w="25400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26" name="object 18">
            <a:extLst>
              <a:ext uri="{FF2B5EF4-FFF2-40B4-BE49-F238E27FC236}">
                <a16:creationId xmlns:a16="http://schemas.microsoft.com/office/drawing/2014/main" id="{D0F0627B-4A01-4040-8B05-F2A8AB1A20F9}"/>
              </a:ext>
            </a:extLst>
          </p:cNvPr>
          <p:cNvSpPr>
            <a:spLocks/>
          </p:cNvSpPr>
          <p:nvPr/>
        </p:nvSpPr>
        <p:spPr bwMode="auto">
          <a:xfrm>
            <a:off x="6762750" y="3787775"/>
            <a:ext cx="2073275" cy="2794000"/>
          </a:xfrm>
          <a:custGeom>
            <a:avLst/>
            <a:gdLst>
              <a:gd name="T0" fmla="*/ 1736685 w 2072640"/>
              <a:gd name="T1" fmla="*/ 0 h 2793365"/>
              <a:gd name="T2" fmla="*/ 347345 w 2072640"/>
              <a:gd name="T3" fmla="*/ 0 h 2793365"/>
              <a:gd name="T4" fmla="*/ 300217 w 2072640"/>
              <a:gd name="T5" fmla="*/ 3171 h 2793365"/>
              <a:gd name="T6" fmla="*/ 255010 w 2072640"/>
              <a:gd name="T7" fmla="*/ 12393 h 2793365"/>
              <a:gd name="T8" fmla="*/ 212147 w 2072640"/>
              <a:gd name="T9" fmla="*/ 27254 h 2793365"/>
              <a:gd name="T10" fmla="*/ 172036 w 2072640"/>
              <a:gd name="T11" fmla="*/ 47360 h 2793365"/>
              <a:gd name="T12" fmla="*/ 135089 w 2072640"/>
              <a:gd name="T13" fmla="*/ 72263 h 2793365"/>
              <a:gd name="T14" fmla="*/ 101734 w 2072640"/>
              <a:gd name="T15" fmla="*/ 101589 h 2793365"/>
              <a:gd name="T16" fmla="*/ 72372 w 2072640"/>
              <a:gd name="T17" fmla="*/ 134908 h 2793365"/>
              <a:gd name="T18" fmla="*/ 47420 w 2072640"/>
              <a:gd name="T19" fmla="*/ 171789 h 2793365"/>
              <a:gd name="T20" fmla="*/ 27290 w 2072640"/>
              <a:gd name="T21" fmla="*/ 211840 h 2793365"/>
              <a:gd name="T22" fmla="*/ 12411 w 2072640"/>
              <a:gd name="T23" fmla="*/ 254649 h 2793365"/>
              <a:gd name="T24" fmla="*/ 3171 w 2072640"/>
              <a:gd name="T25" fmla="*/ 299786 h 2793365"/>
              <a:gd name="T26" fmla="*/ 0 w 2072640"/>
              <a:gd name="T27" fmla="*/ 346858 h 2793365"/>
              <a:gd name="T28" fmla="*/ 0 w 2072640"/>
              <a:gd name="T29" fmla="*/ 2457933 h 2793365"/>
              <a:gd name="T30" fmla="*/ 3171 w 2072640"/>
              <a:gd name="T31" fmla="*/ 2505000 h 2793365"/>
              <a:gd name="T32" fmla="*/ 12411 w 2072640"/>
              <a:gd name="T33" fmla="*/ 2550141 h 2793365"/>
              <a:gd name="T34" fmla="*/ 27290 w 2072640"/>
              <a:gd name="T35" fmla="*/ 2592945 h 2793365"/>
              <a:gd name="T36" fmla="*/ 47420 w 2072640"/>
              <a:gd name="T37" fmla="*/ 2632997 h 2793365"/>
              <a:gd name="T38" fmla="*/ 72372 w 2072640"/>
              <a:gd name="T39" fmla="*/ 2669886 h 2793365"/>
              <a:gd name="T40" fmla="*/ 101734 w 2072640"/>
              <a:gd name="T41" fmla="*/ 2703196 h 2793365"/>
              <a:gd name="T42" fmla="*/ 135089 w 2072640"/>
              <a:gd name="T43" fmla="*/ 2732516 h 2793365"/>
              <a:gd name="T44" fmla="*/ 172036 w 2072640"/>
              <a:gd name="T45" fmla="*/ 2757432 h 2793365"/>
              <a:gd name="T46" fmla="*/ 212147 w 2072640"/>
              <a:gd name="T47" fmla="*/ 2777530 h 2793365"/>
              <a:gd name="T48" fmla="*/ 255010 w 2072640"/>
              <a:gd name="T49" fmla="*/ 2792396 h 2793365"/>
              <a:gd name="T50" fmla="*/ 300217 w 2072640"/>
              <a:gd name="T51" fmla="*/ 2801620 h 2793365"/>
              <a:gd name="T52" fmla="*/ 347345 w 2072640"/>
              <a:gd name="T53" fmla="*/ 2804786 h 2793365"/>
              <a:gd name="T54" fmla="*/ 1736685 w 2072640"/>
              <a:gd name="T55" fmla="*/ 2804786 h 2793365"/>
              <a:gd name="T56" fmla="*/ 1783820 w 2072640"/>
              <a:gd name="T57" fmla="*/ 2801620 h 2793365"/>
              <a:gd name="T58" fmla="*/ 1829024 w 2072640"/>
              <a:gd name="T59" fmla="*/ 2792396 h 2793365"/>
              <a:gd name="T60" fmla="*/ 1871889 w 2072640"/>
              <a:gd name="T61" fmla="*/ 2777530 h 2793365"/>
              <a:gd name="T62" fmla="*/ 1911999 w 2072640"/>
              <a:gd name="T63" fmla="*/ 2757432 h 2793365"/>
              <a:gd name="T64" fmla="*/ 1948940 w 2072640"/>
              <a:gd name="T65" fmla="*/ 2732516 h 2793365"/>
              <a:gd name="T66" fmla="*/ 1982297 w 2072640"/>
              <a:gd name="T67" fmla="*/ 2703196 h 2793365"/>
              <a:gd name="T68" fmla="*/ 2011658 w 2072640"/>
              <a:gd name="T69" fmla="*/ 2669886 h 2793365"/>
              <a:gd name="T70" fmla="*/ 2036610 w 2072640"/>
              <a:gd name="T71" fmla="*/ 2632997 h 2793365"/>
              <a:gd name="T72" fmla="*/ 2056737 w 2072640"/>
              <a:gd name="T73" fmla="*/ 2592945 h 2793365"/>
              <a:gd name="T74" fmla="*/ 2071625 w 2072640"/>
              <a:gd name="T75" fmla="*/ 2550141 h 2793365"/>
              <a:gd name="T76" fmla="*/ 2080862 w 2072640"/>
              <a:gd name="T77" fmla="*/ 2505000 h 2793365"/>
              <a:gd name="T78" fmla="*/ 2084033 w 2072640"/>
              <a:gd name="T79" fmla="*/ 2457933 h 2793365"/>
              <a:gd name="T80" fmla="*/ 2084033 w 2072640"/>
              <a:gd name="T81" fmla="*/ 346858 h 2793365"/>
              <a:gd name="T82" fmla="*/ 2080862 w 2072640"/>
              <a:gd name="T83" fmla="*/ 299786 h 2793365"/>
              <a:gd name="T84" fmla="*/ 2071625 w 2072640"/>
              <a:gd name="T85" fmla="*/ 254649 h 2793365"/>
              <a:gd name="T86" fmla="*/ 2056737 w 2072640"/>
              <a:gd name="T87" fmla="*/ 211840 h 2793365"/>
              <a:gd name="T88" fmla="*/ 2036610 w 2072640"/>
              <a:gd name="T89" fmla="*/ 171789 h 2793365"/>
              <a:gd name="T90" fmla="*/ 2011658 w 2072640"/>
              <a:gd name="T91" fmla="*/ 134908 h 2793365"/>
              <a:gd name="T92" fmla="*/ 1982297 w 2072640"/>
              <a:gd name="T93" fmla="*/ 101589 h 2793365"/>
              <a:gd name="T94" fmla="*/ 1948940 w 2072640"/>
              <a:gd name="T95" fmla="*/ 72263 h 2793365"/>
              <a:gd name="T96" fmla="*/ 1911999 w 2072640"/>
              <a:gd name="T97" fmla="*/ 47360 h 2793365"/>
              <a:gd name="T98" fmla="*/ 1871889 w 2072640"/>
              <a:gd name="T99" fmla="*/ 27254 h 2793365"/>
              <a:gd name="T100" fmla="*/ 1829024 w 2072640"/>
              <a:gd name="T101" fmla="*/ 12393 h 2793365"/>
              <a:gd name="T102" fmla="*/ 1783820 w 2072640"/>
              <a:gd name="T103" fmla="*/ 3171 h 2793365"/>
              <a:gd name="T104" fmla="*/ 1736685 w 2072640"/>
              <a:gd name="T105" fmla="*/ 0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40" h="2793365">
                <a:moveTo>
                  <a:pt x="1727136" y="0"/>
                </a:moveTo>
                <a:lnTo>
                  <a:pt x="345437" y="0"/>
                </a:lnTo>
                <a:lnTo>
                  <a:pt x="298563" y="3153"/>
                </a:lnTo>
                <a:lnTo>
                  <a:pt x="253606" y="12339"/>
                </a:lnTo>
                <a:lnTo>
                  <a:pt x="210977" y="27146"/>
                </a:lnTo>
                <a:lnTo>
                  <a:pt x="171088" y="47162"/>
                </a:lnTo>
                <a:lnTo>
                  <a:pt x="134351" y="71975"/>
                </a:lnTo>
                <a:lnTo>
                  <a:pt x="101176" y="101175"/>
                </a:lnTo>
                <a:lnTo>
                  <a:pt x="71976" y="134350"/>
                </a:lnTo>
                <a:lnTo>
                  <a:pt x="47162" y="171087"/>
                </a:lnTo>
                <a:lnTo>
                  <a:pt x="27146" y="210976"/>
                </a:lnTo>
                <a:lnTo>
                  <a:pt x="12339" y="253605"/>
                </a:lnTo>
                <a:lnTo>
                  <a:pt x="3153" y="298562"/>
                </a:lnTo>
                <a:lnTo>
                  <a:pt x="0" y="345436"/>
                </a:lnTo>
                <a:lnTo>
                  <a:pt x="0" y="2447898"/>
                </a:lnTo>
                <a:lnTo>
                  <a:pt x="3153" y="2494772"/>
                </a:lnTo>
                <a:lnTo>
                  <a:pt x="12339" y="2539729"/>
                </a:lnTo>
                <a:lnTo>
                  <a:pt x="27146" y="2582358"/>
                </a:lnTo>
                <a:lnTo>
                  <a:pt x="47162" y="2622247"/>
                </a:lnTo>
                <a:lnTo>
                  <a:pt x="71976" y="2658984"/>
                </a:lnTo>
                <a:lnTo>
                  <a:pt x="101176" y="2692159"/>
                </a:lnTo>
                <a:lnTo>
                  <a:pt x="134351" y="2721359"/>
                </a:lnTo>
                <a:lnTo>
                  <a:pt x="171088" y="2746173"/>
                </a:lnTo>
                <a:lnTo>
                  <a:pt x="210977" y="2766189"/>
                </a:lnTo>
                <a:lnTo>
                  <a:pt x="253606" y="2780996"/>
                </a:lnTo>
                <a:lnTo>
                  <a:pt x="298563" y="2790181"/>
                </a:lnTo>
                <a:lnTo>
                  <a:pt x="345437" y="2793335"/>
                </a:lnTo>
                <a:lnTo>
                  <a:pt x="1727136" y="2793335"/>
                </a:lnTo>
                <a:lnTo>
                  <a:pt x="1774010" y="2790181"/>
                </a:lnTo>
                <a:lnTo>
                  <a:pt x="1818967" y="2780996"/>
                </a:lnTo>
                <a:lnTo>
                  <a:pt x="1861596" y="2766189"/>
                </a:lnTo>
                <a:lnTo>
                  <a:pt x="1901485" y="2746173"/>
                </a:lnTo>
                <a:lnTo>
                  <a:pt x="1938223" y="2721359"/>
                </a:lnTo>
                <a:lnTo>
                  <a:pt x="1971397" y="2692159"/>
                </a:lnTo>
                <a:lnTo>
                  <a:pt x="2000597" y="2658984"/>
                </a:lnTo>
                <a:lnTo>
                  <a:pt x="2025411" y="2622247"/>
                </a:lnTo>
                <a:lnTo>
                  <a:pt x="2045427" y="2582358"/>
                </a:lnTo>
                <a:lnTo>
                  <a:pt x="2060234" y="2539729"/>
                </a:lnTo>
                <a:lnTo>
                  <a:pt x="2069420" y="2494772"/>
                </a:lnTo>
                <a:lnTo>
                  <a:pt x="2072573" y="2447898"/>
                </a:lnTo>
                <a:lnTo>
                  <a:pt x="2072573" y="345436"/>
                </a:lnTo>
                <a:lnTo>
                  <a:pt x="2069420" y="298562"/>
                </a:lnTo>
                <a:lnTo>
                  <a:pt x="2060234" y="253605"/>
                </a:lnTo>
                <a:lnTo>
                  <a:pt x="2045427" y="210976"/>
                </a:lnTo>
                <a:lnTo>
                  <a:pt x="2025411" y="171087"/>
                </a:lnTo>
                <a:lnTo>
                  <a:pt x="2000597" y="134350"/>
                </a:lnTo>
                <a:lnTo>
                  <a:pt x="1971397" y="101175"/>
                </a:lnTo>
                <a:lnTo>
                  <a:pt x="1938223" y="71975"/>
                </a:lnTo>
                <a:lnTo>
                  <a:pt x="1901485" y="47162"/>
                </a:lnTo>
                <a:lnTo>
                  <a:pt x="1861596" y="27146"/>
                </a:lnTo>
                <a:lnTo>
                  <a:pt x="1818967" y="12339"/>
                </a:lnTo>
                <a:lnTo>
                  <a:pt x="1774010" y="3153"/>
                </a:lnTo>
                <a:lnTo>
                  <a:pt x="1727136" y="0"/>
                </a:lnTo>
                <a:close/>
              </a:path>
            </a:pathLst>
          </a:custGeom>
          <a:solidFill>
            <a:srgbClr val="E9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17427" name="object 19">
            <a:extLst>
              <a:ext uri="{FF2B5EF4-FFF2-40B4-BE49-F238E27FC236}">
                <a16:creationId xmlns:a16="http://schemas.microsoft.com/office/drawing/2014/main" id="{6D8A8A8C-357D-48C3-BA82-5D4BC701EFE9}"/>
              </a:ext>
            </a:extLst>
          </p:cNvPr>
          <p:cNvSpPr>
            <a:spLocks/>
          </p:cNvSpPr>
          <p:nvPr/>
        </p:nvSpPr>
        <p:spPr bwMode="auto">
          <a:xfrm>
            <a:off x="6762750" y="3787775"/>
            <a:ext cx="2073275" cy="2794000"/>
          </a:xfrm>
          <a:custGeom>
            <a:avLst/>
            <a:gdLst>
              <a:gd name="T0" fmla="*/ 0 w 2072640"/>
              <a:gd name="T1" fmla="*/ 346859 h 2793365"/>
              <a:gd name="T2" fmla="*/ 3171 w 2072640"/>
              <a:gd name="T3" fmla="*/ 299787 h 2793365"/>
              <a:gd name="T4" fmla="*/ 12411 w 2072640"/>
              <a:gd name="T5" fmla="*/ 254650 h 2793365"/>
              <a:gd name="T6" fmla="*/ 27290 w 2072640"/>
              <a:gd name="T7" fmla="*/ 211841 h 2793365"/>
              <a:gd name="T8" fmla="*/ 47420 w 2072640"/>
              <a:gd name="T9" fmla="*/ 171790 h 2793365"/>
              <a:gd name="T10" fmla="*/ 72372 w 2072640"/>
              <a:gd name="T11" fmla="*/ 134908 h 2793365"/>
              <a:gd name="T12" fmla="*/ 101734 w 2072640"/>
              <a:gd name="T13" fmla="*/ 101590 h 2793365"/>
              <a:gd name="T14" fmla="*/ 135088 w 2072640"/>
              <a:gd name="T15" fmla="*/ 72264 h 2793365"/>
              <a:gd name="T16" fmla="*/ 172036 w 2072640"/>
              <a:gd name="T17" fmla="*/ 47360 h 2793365"/>
              <a:gd name="T18" fmla="*/ 212147 w 2072640"/>
              <a:gd name="T19" fmla="*/ 27254 h 2793365"/>
              <a:gd name="T20" fmla="*/ 255010 w 2072640"/>
              <a:gd name="T21" fmla="*/ 12393 h 2793365"/>
              <a:gd name="T22" fmla="*/ 300217 w 2072640"/>
              <a:gd name="T23" fmla="*/ 3171 h 2793365"/>
              <a:gd name="T24" fmla="*/ 347345 w 2072640"/>
              <a:gd name="T25" fmla="*/ 0 h 2793365"/>
              <a:gd name="T26" fmla="*/ 1736686 w 2072640"/>
              <a:gd name="T27" fmla="*/ 0 h 2793365"/>
              <a:gd name="T28" fmla="*/ 1783820 w 2072640"/>
              <a:gd name="T29" fmla="*/ 3171 h 2793365"/>
              <a:gd name="T30" fmla="*/ 1829025 w 2072640"/>
              <a:gd name="T31" fmla="*/ 12393 h 2793365"/>
              <a:gd name="T32" fmla="*/ 1871889 w 2072640"/>
              <a:gd name="T33" fmla="*/ 27254 h 2793365"/>
              <a:gd name="T34" fmla="*/ 1911999 w 2072640"/>
              <a:gd name="T35" fmla="*/ 47360 h 2793365"/>
              <a:gd name="T36" fmla="*/ 1948940 w 2072640"/>
              <a:gd name="T37" fmla="*/ 72264 h 2793365"/>
              <a:gd name="T38" fmla="*/ 1982298 w 2072640"/>
              <a:gd name="T39" fmla="*/ 101590 h 2793365"/>
              <a:gd name="T40" fmla="*/ 2011659 w 2072640"/>
              <a:gd name="T41" fmla="*/ 134908 h 2793365"/>
              <a:gd name="T42" fmla="*/ 2036610 w 2072640"/>
              <a:gd name="T43" fmla="*/ 171790 h 2793365"/>
              <a:gd name="T44" fmla="*/ 2056737 w 2072640"/>
              <a:gd name="T45" fmla="*/ 211841 h 2793365"/>
              <a:gd name="T46" fmla="*/ 2071625 w 2072640"/>
              <a:gd name="T47" fmla="*/ 254650 h 2793365"/>
              <a:gd name="T48" fmla="*/ 2080862 w 2072640"/>
              <a:gd name="T49" fmla="*/ 299787 h 2793365"/>
              <a:gd name="T50" fmla="*/ 2084034 w 2072640"/>
              <a:gd name="T51" fmla="*/ 346859 h 2793365"/>
              <a:gd name="T52" fmla="*/ 2084034 w 2072640"/>
              <a:gd name="T53" fmla="*/ 2457934 h 2793365"/>
              <a:gd name="T54" fmla="*/ 2080862 w 2072640"/>
              <a:gd name="T55" fmla="*/ 2505000 h 2793365"/>
              <a:gd name="T56" fmla="*/ 2071625 w 2072640"/>
              <a:gd name="T57" fmla="*/ 2550142 h 2793365"/>
              <a:gd name="T58" fmla="*/ 2056737 w 2072640"/>
              <a:gd name="T59" fmla="*/ 2592945 h 2793365"/>
              <a:gd name="T60" fmla="*/ 2036610 w 2072640"/>
              <a:gd name="T61" fmla="*/ 2632997 h 2793365"/>
              <a:gd name="T62" fmla="*/ 2011659 w 2072640"/>
              <a:gd name="T63" fmla="*/ 2669887 h 2793365"/>
              <a:gd name="T64" fmla="*/ 1982298 w 2072640"/>
              <a:gd name="T65" fmla="*/ 2703197 h 2793365"/>
              <a:gd name="T66" fmla="*/ 1948940 w 2072640"/>
              <a:gd name="T67" fmla="*/ 2732517 h 2793365"/>
              <a:gd name="T68" fmla="*/ 1911999 w 2072640"/>
              <a:gd name="T69" fmla="*/ 2757432 h 2793365"/>
              <a:gd name="T70" fmla="*/ 1871889 w 2072640"/>
              <a:gd name="T71" fmla="*/ 2777530 h 2793365"/>
              <a:gd name="T72" fmla="*/ 1829025 w 2072640"/>
              <a:gd name="T73" fmla="*/ 2792396 h 2793365"/>
              <a:gd name="T74" fmla="*/ 1783820 w 2072640"/>
              <a:gd name="T75" fmla="*/ 2801621 h 2793365"/>
              <a:gd name="T76" fmla="*/ 1736686 w 2072640"/>
              <a:gd name="T77" fmla="*/ 2804787 h 2793365"/>
              <a:gd name="T78" fmla="*/ 347345 w 2072640"/>
              <a:gd name="T79" fmla="*/ 2804787 h 2793365"/>
              <a:gd name="T80" fmla="*/ 300217 w 2072640"/>
              <a:gd name="T81" fmla="*/ 2801621 h 2793365"/>
              <a:gd name="T82" fmla="*/ 255010 w 2072640"/>
              <a:gd name="T83" fmla="*/ 2792396 h 2793365"/>
              <a:gd name="T84" fmla="*/ 212147 w 2072640"/>
              <a:gd name="T85" fmla="*/ 2777530 h 2793365"/>
              <a:gd name="T86" fmla="*/ 172036 w 2072640"/>
              <a:gd name="T87" fmla="*/ 2757432 h 2793365"/>
              <a:gd name="T88" fmla="*/ 135088 w 2072640"/>
              <a:gd name="T89" fmla="*/ 2732517 h 2793365"/>
              <a:gd name="T90" fmla="*/ 101734 w 2072640"/>
              <a:gd name="T91" fmla="*/ 2703197 h 2793365"/>
              <a:gd name="T92" fmla="*/ 72372 w 2072640"/>
              <a:gd name="T93" fmla="*/ 2669887 h 2793365"/>
              <a:gd name="T94" fmla="*/ 47420 w 2072640"/>
              <a:gd name="T95" fmla="*/ 2632997 h 2793365"/>
              <a:gd name="T96" fmla="*/ 27290 w 2072640"/>
              <a:gd name="T97" fmla="*/ 2592945 h 2793365"/>
              <a:gd name="T98" fmla="*/ 12411 w 2072640"/>
              <a:gd name="T99" fmla="*/ 2550142 h 2793365"/>
              <a:gd name="T100" fmla="*/ 3171 w 2072640"/>
              <a:gd name="T101" fmla="*/ 2505000 h 2793365"/>
              <a:gd name="T102" fmla="*/ 0 w 2072640"/>
              <a:gd name="T103" fmla="*/ 2457934 h 2793365"/>
              <a:gd name="T104" fmla="*/ 0 w 2072640"/>
              <a:gd name="T105" fmla="*/ 346859 h 27933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072640" h="2793365">
                <a:moveTo>
                  <a:pt x="0" y="345437"/>
                </a:moveTo>
                <a:lnTo>
                  <a:pt x="3153" y="298563"/>
                </a:lnTo>
                <a:lnTo>
                  <a:pt x="12339" y="253606"/>
                </a:lnTo>
                <a:lnTo>
                  <a:pt x="27146" y="210977"/>
                </a:lnTo>
                <a:lnTo>
                  <a:pt x="47162" y="171088"/>
                </a:lnTo>
                <a:lnTo>
                  <a:pt x="71976" y="134350"/>
                </a:lnTo>
                <a:lnTo>
                  <a:pt x="101176" y="101176"/>
                </a:lnTo>
                <a:lnTo>
                  <a:pt x="134350" y="71976"/>
                </a:lnTo>
                <a:lnTo>
                  <a:pt x="171088" y="47162"/>
                </a:lnTo>
                <a:lnTo>
                  <a:pt x="210977" y="27146"/>
                </a:lnTo>
                <a:lnTo>
                  <a:pt x="253606" y="12339"/>
                </a:lnTo>
                <a:lnTo>
                  <a:pt x="298563" y="3153"/>
                </a:lnTo>
                <a:lnTo>
                  <a:pt x="345437" y="0"/>
                </a:lnTo>
                <a:lnTo>
                  <a:pt x="1727137" y="0"/>
                </a:lnTo>
                <a:lnTo>
                  <a:pt x="1774010" y="3153"/>
                </a:lnTo>
                <a:lnTo>
                  <a:pt x="1818968" y="12339"/>
                </a:lnTo>
                <a:lnTo>
                  <a:pt x="1861596" y="27146"/>
                </a:lnTo>
                <a:lnTo>
                  <a:pt x="1901485" y="47162"/>
                </a:lnTo>
                <a:lnTo>
                  <a:pt x="1938223" y="71976"/>
                </a:lnTo>
                <a:lnTo>
                  <a:pt x="1971398" y="101176"/>
                </a:lnTo>
                <a:lnTo>
                  <a:pt x="2000598" y="134350"/>
                </a:lnTo>
                <a:lnTo>
                  <a:pt x="2025411" y="171088"/>
                </a:lnTo>
                <a:lnTo>
                  <a:pt x="2045427" y="210977"/>
                </a:lnTo>
                <a:lnTo>
                  <a:pt x="2060234" y="253606"/>
                </a:lnTo>
                <a:lnTo>
                  <a:pt x="2069420" y="298563"/>
                </a:lnTo>
                <a:lnTo>
                  <a:pt x="2072574" y="345437"/>
                </a:lnTo>
                <a:lnTo>
                  <a:pt x="2072574" y="2447899"/>
                </a:lnTo>
                <a:lnTo>
                  <a:pt x="2069420" y="2494772"/>
                </a:lnTo>
                <a:lnTo>
                  <a:pt x="2060234" y="2539730"/>
                </a:lnTo>
                <a:lnTo>
                  <a:pt x="2045427" y="2582358"/>
                </a:lnTo>
                <a:lnTo>
                  <a:pt x="2025411" y="2622247"/>
                </a:lnTo>
                <a:lnTo>
                  <a:pt x="2000598" y="2658985"/>
                </a:lnTo>
                <a:lnTo>
                  <a:pt x="1971398" y="2692160"/>
                </a:lnTo>
                <a:lnTo>
                  <a:pt x="1938223" y="2721360"/>
                </a:lnTo>
                <a:lnTo>
                  <a:pt x="1901485" y="2746173"/>
                </a:lnTo>
                <a:lnTo>
                  <a:pt x="1861596" y="2766189"/>
                </a:lnTo>
                <a:lnTo>
                  <a:pt x="1818968" y="2780996"/>
                </a:lnTo>
                <a:lnTo>
                  <a:pt x="1774010" y="2790182"/>
                </a:lnTo>
                <a:lnTo>
                  <a:pt x="1727137" y="2793336"/>
                </a:lnTo>
                <a:lnTo>
                  <a:pt x="345437" y="2793336"/>
                </a:lnTo>
                <a:lnTo>
                  <a:pt x="298563" y="2790182"/>
                </a:lnTo>
                <a:lnTo>
                  <a:pt x="253606" y="2780996"/>
                </a:lnTo>
                <a:lnTo>
                  <a:pt x="210977" y="2766189"/>
                </a:lnTo>
                <a:lnTo>
                  <a:pt x="171088" y="2746173"/>
                </a:lnTo>
                <a:lnTo>
                  <a:pt x="134350" y="2721360"/>
                </a:lnTo>
                <a:lnTo>
                  <a:pt x="101176" y="2692160"/>
                </a:lnTo>
                <a:lnTo>
                  <a:pt x="71976" y="2658985"/>
                </a:lnTo>
                <a:lnTo>
                  <a:pt x="47162" y="2622247"/>
                </a:lnTo>
                <a:lnTo>
                  <a:pt x="27146" y="2582358"/>
                </a:lnTo>
                <a:lnTo>
                  <a:pt x="12339" y="2539730"/>
                </a:lnTo>
                <a:lnTo>
                  <a:pt x="3153" y="2494772"/>
                </a:lnTo>
                <a:lnTo>
                  <a:pt x="0" y="2447899"/>
                </a:lnTo>
                <a:lnTo>
                  <a:pt x="0" y="345437"/>
                </a:lnTo>
                <a:close/>
              </a:path>
            </a:pathLst>
          </a:custGeom>
          <a:noFill/>
          <a:ln w="25400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SI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F7F685CC-6944-4DFB-94B9-14376BDFFD79}"/>
              </a:ext>
            </a:extLst>
          </p:cNvPr>
          <p:cNvSpPr txBox="1"/>
          <p:nvPr/>
        </p:nvSpPr>
        <p:spPr>
          <a:xfrm>
            <a:off x="344488" y="1068388"/>
            <a:ext cx="1246187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Gaseous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429" name="object 37">
            <a:extLst>
              <a:ext uri="{FF2B5EF4-FFF2-40B4-BE49-F238E27FC236}">
                <a16:creationId xmlns:a16="http://schemas.microsoft.com/office/drawing/2014/main" id="{7258735D-B10E-4FFA-AA43-1BBA638CBDD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805863" y="6459538"/>
            <a:ext cx="153987" cy="2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81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38"/>
              </a:spcBef>
              <a:buFontTx/>
              <a:buNone/>
            </a:pPr>
            <a:fld id="{4C7FBF22-640E-4708-83D5-D1270C8F285D}" type="slidenum">
              <a:rPr lang="en-SI" altLang="en-SI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hangingPunct="1">
                <a:spcBef>
                  <a:spcPts val="38"/>
                </a:spcBef>
                <a:buFontTx/>
                <a:buNone/>
              </a:pPr>
              <a:t>51</a:t>
            </a:fld>
            <a:endParaRPr lang="en-SI" altLang="en-SI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B8363922-F65C-4FAE-AFC7-76576FC61140}"/>
              </a:ext>
            </a:extLst>
          </p:cNvPr>
          <p:cNvSpPr txBox="1"/>
          <p:nvPr/>
        </p:nvSpPr>
        <p:spPr>
          <a:xfrm>
            <a:off x="2736850" y="1068388"/>
            <a:ext cx="965200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Liquid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BC5A2278-918D-4F8A-9945-94E373661B61}"/>
              </a:ext>
            </a:extLst>
          </p:cNvPr>
          <p:cNvSpPr txBox="1"/>
          <p:nvPr/>
        </p:nvSpPr>
        <p:spPr>
          <a:xfrm>
            <a:off x="354013" y="4024313"/>
            <a:ext cx="1284287" cy="2984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5.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Quantum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19DD8DBE-D5A2-49B5-912F-2A54B1470AC6}"/>
              </a:ext>
            </a:extLst>
          </p:cNvPr>
          <p:cNvSpPr txBox="1"/>
          <p:nvPr/>
        </p:nvSpPr>
        <p:spPr>
          <a:xfrm>
            <a:off x="2581275" y="4024313"/>
            <a:ext cx="1549400" cy="2984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6.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Calorimetry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4ADB7654-8E50-4141-A1E2-25508881899D}"/>
              </a:ext>
            </a:extLst>
          </p:cNvPr>
          <p:cNvSpPr txBox="1"/>
          <p:nvPr/>
        </p:nvSpPr>
        <p:spPr>
          <a:xfrm>
            <a:off x="4779963" y="4024313"/>
            <a:ext cx="1512887" cy="2984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7.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Electronics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BBB3453A-75AF-49EE-991E-6C0E0422213C}"/>
              </a:ext>
            </a:extLst>
          </p:cNvPr>
          <p:cNvSpPr txBox="1"/>
          <p:nvPr/>
        </p:nvSpPr>
        <p:spPr>
          <a:xfrm>
            <a:off x="7113588" y="4024313"/>
            <a:ext cx="1460500" cy="2984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8.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Integration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435" name="object 26">
            <a:extLst>
              <a:ext uri="{FF2B5EF4-FFF2-40B4-BE49-F238E27FC236}">
                <a16:creationId xmlns:a16="http://schemas.microsoft.com/office/drawing/2014/main" id="{D9249D73-A691-4612-B43E-AB373CCC5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617663"/>
            <a:ext cx="118268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35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time/spatial  resolution;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36" name="object 27">
            <a:extLst>
              <a:ext uri="{FF2B5EF4-FFF2-40B4-BE49-F238E27FC236}">
                <a16:creationId xmlns:a16="http://schemas.microsoft.com/office/drawing/2014/main" id="{10ABCAB2-768A-49E4-B0B1-3ACB5F9ED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2728913"/>
            <a:ext cx="143668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ts val="100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 friendly gases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37" name="object 28">
            <a:extLst>
              <a:ext uri="{FF2B5EF4-FFF2-40B4-BE49-F238E27FC236}">
                <a16:creationId xmlns:a16="http://schemas.microsoft.com/office/drawing/2014/main" id="{D3352496-B460-4F09-AE7C-8044A9B0F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113" y="1628775"/>
            <a:ext cx="16256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9000"/>
              </a:lnSpc>
              <a:spcBef>
                <a:spcPts val="113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Light/charge  readout;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88"/>
              </a:lnSpc>
              <a:spcBef>
                <a:spcPts val="588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background  materials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38" name="object 29">
            <a:extLst>
              <a:ext uri="{FF2B5EF4-FFF2-40B4-BE49-F238E27FC236}">
                <a16:creationId xmlns:a16="http://schemas.microsoft.com/office/drawing/2014/main" id="{34D19C3B-4582-40E9-AE5A-8570D55E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38" y="946150"/>
            <a:ext cx="19431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3035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en-SI" altLang="en-SI"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Semiconductor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100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2000"/>
              </a:lnSpc>
              <a:spcBef>
                <a:spcPts val="288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CMOS pixel  sensors;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39" name="object 30">
            <a:extLst>
              <a:ext uri="{FF2B5EF4-FFF2-40B4-BE49-F238E27FC236}">
                <a16:creationId xmlns:a16="http://schemas.microsoft.com/office/drawing/2014/main" id="{D6327BE3-5DE7-4B73-BBB3-092B0C63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2708275"/>
            <a:ext cx="101758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575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ts val="2088"/>
              </a:lnSpc>
              <a:spcBef>
                <a:spcPts val="225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time  resolution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(10s ps)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40" name="object 31">
            <a:extLst>
              <a:ext uri="{FF2B5EF4-FFF2-40B4-BE49-F238E27FC236}">
                <a16:creationId xmlns:a16="http://schemas.microsoft.com/office/drawing/2014/main" id="{CD38F586-17C8-4EFF-AA1F-AC08C65F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913" y="949325"/>
            <a:ext cx="17399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764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ts val="1325"/>
              </a:spcBef>
              <a:buFontTx/>
              <a:buNone/>
            </a:pPr>
            <a:r>
              <a:rPr lang="en-SI" altLang="en-SI"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PID &amp; Photon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25"/>
              </a:lnSpc>
              <a:spcBef>
                <a:spcPts val="1225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25"/>
              </a:lnSpc>
              <a:spcBef>
                <a:spcPct val="0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range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88"/>
              </a:lnSpc>
              <a:spcBef>
                <a:spcPts val="175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photon  sensors;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41" name="object 32">
            <a:extLst>
              <a:ext uri="{FF2B5EF4-FFF2-40B4-BE49-F238E27FC236}">
                <a16:creationId xmlns:a16="http://schemas.microsoft.com/office/drawing/2014/main" id="{C6CBF89B-F25E-46F9-B566-9E5D0C60F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50" y="2906713"/>
            <a:ext cx="10175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575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ts val="2088"/>
              </a:lnSpc>
              <a:spcBef>
                <a:spcPts val="225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 resolution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42" name="object 33">
            <a:extLst>
              <a:ext uri="{FF2B5EF4-FFF2-40B4-BE49-F238E27FC236}">
                <a16:creationId xmlns:a16="http://schemas.microsoft.com/office/drawing/2014/main" id="{D331E73D-12A8-4CAE-8987-71161AD1F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743450"/>
            <a:ext cx="1550988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575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ts val="2088"/>
              </a:lnSpc>
              <a:spcBef>
                <a:spcPts val="225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 sensors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9000"/>
              </a:lnSpc>
              <a:spcBef>
                <a:spcPct val="0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R&amp;D, incl.  beyond QFTP  in conventional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43" name="object 34">
            <a:extLst>
              <a:ext uri="{FF2B5EF4-FFF2-40B4-BE49-F238E27FC236}">
                <a16:creationId xmlns:a16="http://schemas.microsoft.com/office/drawing/2014/main" id="{1C944456-B77B-4F4C-92A7-AC36E01B7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4724400"/>
            <a:ext cx="12461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51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9000"/>
              </a:lnSpc>
              <a:spcBef>
                <a:spcPts val="125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Sandwich;  noble liquid;  optical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44" name="object 35">
            <a:extLst>
              <a:ext uri="{FF2B5EF4-FFF2-40B4-BE49-F238E27FC236}">
                <a16:creationId xmlns:a16="http://schemas.microsoft.com/office/drawing/2014/main" id="{95CA8D9D-6850-45DE-9393-0517644CD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963" y="4789488"/>
            <a:ext cx="827087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9000"/>
              </a:lnSpc>
              <a:spcBef>
                <a:spcPts val="125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ASICs;  FPGAs;  DAQ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45" name="object 36">
            <a:extLst>
              <a:ext uri="{FF2B5EF4-FFF2-40B4-BE49-F238E27FC236}">
                <a16:creationId xmlns:a16="http://schemas.microsoft.com/office/drawing/2014/main" id="{8FF40A21-2D4B-43C3-BFBD-C98FD3A0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588" y="4849813"/>
            <a:ext cx="11191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9000"/>
              </a:lnSpc>
              <a:spcBef>
                <a:spcPts val="113"/>
              </a:spcBef>
              <a:buFontTx/>
              <a:buNone/>
            </a:pPr>
            <a:r>
              <a:rPr lang="en-SI" altLang="en-SI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 detector  mechanics</a:t>
            </a:r>
            <a:endParaRPr lang="en-SI" altLang="en-SI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46" name="TextBox 2">
            <a:extLst>
              <a:ext uri="{FF2B5EF4-FFF2-40B4-BE49-F238E27FC236}">
                <a16:creationId xmlns:a16="http://schemas.microsoft.com/office/drawing/2014/main" id="{5341A7D1-F440-4D55-B716-ABAAF2964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6626225"/>
            <a:ext cx="8924925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SI" sz="1200">
                <a:latin typeface="ArialMT"/>
              </a:rPr>
              <a:t>                                                                                   Chris Parkes, IOP APP+HEPP+NP Conference, April 2024</a:t>
            </a:r>
            <a:endParaRPr lang="en-SI" altLang="en-SI" sz="16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7CBFAAD5-276E-4A62-B250-887EB6508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6945313" cy="533400"/>
          </a:xfrm>
        </p:spPr>
        <p:txBody>
          <a:bodyPr/>
          <a:lstStyle/>
          <a:p>
            <a:r>
              <a:rPr lang="en-US" altLang="en-SI"/>
              <a:t>DRD4: photon detectors and PID</a:t>
            </a:r>
            <a:endParaRPr lang="en-SI" altLang="en-SI"/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6B3D6B14-ADED-4CD3-8783-D37121AF97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1341438"/>
            <a:ext cx="9251950" cy="31448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SI" sz="2000"/>
              <a:t>Detector R&amp;D Themes (DRDTs)</a:t>
            </a:r>
          </a:p>
          <a:p>
            <a:pPr marL="0" indent="0">
              <a:buFontTx/>
              <a:buNone/>
            </a:pPr>
            <a:endParaRPr lang="en-US" altLang="en-SI" sz="2000"/>
          </a:p>
          <a:p>
            <a:pPr marL="0" indent="0">
              <a:buFontTx/>
              <a:buNone/>
            </a:pPr>
            <a:endParaRPr lang="en-US" altLang="en-SI" sz="2000"/>
          </a:p>
          <a:p>
            <a:pPr marL="0" indent="0">
              <a:buFontTx/>
              <a:buNone/>
            </a:pPr>
            <a:endParaRPr lang="en-US" altLang="en-SI" sz="2000"/>
          </a:p>
          <a:p>
            <a:pPr marL="0" indent="0">
              <a:buFontTx/>
              <a:buNone/>
            </a:pPr>
            <a:endParaRPr lang="en-US" altLang="en-SI" sz="2000"/>
          </a:p>
          <a:p>
            <a:pPr marL="0" indent="0">
              <a:buFontTx/>
              <a:buNone/>
            </a:pPr>
            <a:endParaRPr lang="en-US" altLang="en-SI" sz="2000"/>
          </a:p>
          <a:p>
            <a:pPr lvl="1"/>
            <a:r>
              <a:rPr lang="en-US" altLang="en-SI" sz="1800"/>
              <a:t>Single-photon sensitive photodetectors (vacuum, solid state, hybrid)</a:t>
            </a:r>
          </a:p>
          <a:p>
            <a:pPr lvl="1"/>
            <a:r>
              <a:rPr lang="en-US" altLang="en-SI" sz="1800"/>
              <a:t>PID techniques (Cherenkov-based, Time of Flight)</a:t>
            </a:r>
          </a:p>
          <a:p>
            <a:pPr lvl="1"/>
            <a:r>
              <a:rPr lang="en-US" altLang="en-SI" sz="1800"/>
              <a:t>Scintillating Fiber (SciFi) tracking </a:t>
            </a:r>
          </a:p>
          <a:p>
            <a:pPr lvl="1"/>
            <a:r>
              <a:rPr lang="en-US" altLang="en-SI" sz="1800"/>
              <a:t>Transition Radiation (TR) using solid state X-ray detectors </a:t>
            </a:r>
          </a:p>
          <a:p>
            <a:pPr marL="0" indent="0">
              <a:buFontTx/>
              <a:buNone/>
            </a:pPr>
            <a:endParaRPr lang="en-SI" altLang="en-SI" sz="2000"/>
          </a:p>
        </p:txBody>
      </p:sp>
      <p:pic>
        <p:nvPicPr>
          <p:cNvPr id="35844" name="Picture 6">
            <a:extLst>
              <a:ext uri="{FF2B5EF4-FFF2-40B4-BE49-F238E27FC236}">
                <a16:creationId xmlns:a16="http://schemas.microsoft.com/office/drawing/2014/main" id="{B7C964C1-637A-4BF0-8A05-670B086F4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1244600"/>
            <a:ext cx="35115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94CC127A-D426-4303-970C-3038ACBC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2E0D8C1D-16A8-4807-8697-AE597F71E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42888"/>
            <a:ext cx="7088187" cy="533400"/>
          </a:xfrm>
        </p:spPr>
        <p:txBody>
          <a:bodyPr/>
          <a:lstStyle/>
          <a:p>
            <a:r>
              <a:rPr lang="en-US" altLang="en-SI"/>
              <a:t>DRD4 : photon detectors and PID</a:t>
            </a:r>
            <a:endParaRPr lang="en-SI" altLang="en-SI"/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916D8CA7-83EB-466A-A3C5-DB11A7148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89138"/>
            <a:ext cx="77200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D827A926-2F64-404E-834D-F6804F0317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6538" y="1052513"/>
            <a:ext cx="4464050" cy="1008062"/>
          </a:xfrm>
          <a:solidFill>
            <a:schemeClr val="bg1"/>
          </a:solidFill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SI" sz="1800" dirty="0"/>
              <a:t>Organization:</a:t>
            </a:r>
          </a:p>
          <a:p>
            <a:pPr>
              <a:defRPr/>
            </a:pPr>
            <a:r>
              <a:rPr lang="en-US" altLang="en-SI" sz="1800" dirty="0">
                <a:solidFill>
                  <a:srgbClr val="FFC000"/>
                </a:solidFill>
              </a:rPr>
              <a:t>Work packages: projects</a:t>
            </a:r>
          </a:p>
          <a:p>
            <a:pPr>
              <a:defRPr/>
            </a:pPr>
            <a:r>
              <a:rPr lang="en-US" altLang="en-SI" sz="1800" dirty="0">
                <a:solidFill>
                  <a:srgbClr val="92D050"/>
                </a:solidFill>
              </a:rPr>
              <a:t>Working groups: discussion forums</a:t>
            </a:r>
          </a:p>
          <a:p>
            <a:pPr marL="0" indent="0">
              <a:buFontTx/>
              <a:buNone/>
              <a:defRPr/>
            </a:pPr>
            <a:endParaRPr lang="en-SI" altLang="en-SI" sz="1800" dirty="0"/>
          </a:p>
        </p:txBody>
      </p:sp>
      <p:sp>
        <p:nvSpPr>
          <p:cNvPr id="36869" name="Rectangle 1">
            <a:extLst>
              <a:ext uri="{FF2B5EF4-FFF2-40B4-BE49-F238E27FC236}">
                <a16:creationId xmlns:a16="http://schemas.microsoft.com/office/drawing/2014/main" id="{0EE9C4A8-3382-4C02-8C1B-4C45CBC32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133600"/>
            <a:ext cx="3024187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endParaRPr lang="en-SI" altLang="en-SI" sz="2000"/>
          </a:p>
        </p:txBody>
      </p:sp>
      <p:pic>
        <p:nvPicPr>
          <p:cNvPr id="36870" name="Picture 15">
            <a:extLst>
              <a:ext uri="{FF2B5EF4-FFF2-40B4-BE49-F238E27FC236}">
                <a16:creationId xmlns:a16="http://schemas.microsoft.com/office/drawing/2014/main" id="{35CAA10B-8DE0-41B1-A7F6-A7F8EBC4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41288"/>
            <a:ext cx="102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>
            <a:extLst>
              <a:ext uri="{FF2B5EF4-FFF2-40B4-BE49-F238E27FC236}">
                <a16:creationId xmlns:a16="http://schemas.microsoft.com/office/drawing/2014/main" id="{DA9AE077-DBFE-414F-9B1C-F7BDAB363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777162" cy="533400"/>
          </a:xfrm>
        </p:spPr>
        <p:txBody>
          <a:bodyPr/>
          <a:lstStyle/>
          <a:p>
            <a:pPr>
              <a:defRPr/>
            </a:pPr>
            <a:r>
              <a:rPr lang="en-US" altLang="en-SI" sz="3200" dirty="0"/>
              <a:t>DRD4:WP4.1 </a:t>
            </a:r>
            <a:r>
              <a:rPr lang="en-US" sz="3200" dirty="0">
                <a:latin typeface="+mn-lt"/>
              </a:rPr>
              <a:t>Solid-State Photodetectors</a:t>
            </a:r>
            <a:endParaRPr lang="en-SI" altLang="en-SI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6D5FC-D340-4EA5-B98F-4A7C1FEC6621}"/>
              </a:ext>
            </a:extLst>
          </p:cNvPr>
          <p:cNvSpPr txBox="1"/>
          <p:nvPr/>
        </p:nvSpPr>
        <p:spPr>
          <a:xfrm>
            <a:off x="594469" y="1196752"/>
            <a:ext cx="7920881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2"/>
                </a:solidFill>
                <a:latin typeface="+mn-lt"/>
              </a:rPr>
              <a:t>◼ 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Task 1 -SSPD with new configurations and modes: Development of back-side illuminated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SiPM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(potential for better PDE and radiation tolerance); development of ultra-granular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SiPM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that integrates with the electronics by using 2.5D or 3D interconnection techniques; development of CMOS-SPAD light monolithic sensors for HEP; study of new materials for light detection</a:t>
            </a:r>
          </a:p>
          <a:p>
            <a:pPr>
              <a:defRPr/>
            </a:pPr>
            <a:endParaRPr lang="en-SI" sz="1800" dirty="0">
              <a:solidFill>
                <a:schemeClr val="accent2"/>
              </a:solidFill>
              <a:latin typeface="+mn-lt"/>
            </a:endParaRPr>
          </a:p>
          <a:p>
            <a:pPr>
              <a:defRPr/>
            </a:pPr>
            <a:r>
              <a:rPr lang="en-US" sz="1800" b="1" dirty="0">
                <a:solidFill>
                  <a:schemeClr val="accent2"/>
                </a:solidFill>
                <a:latin typeface="+mn-lt"/>
              </a:rPr>
              <a:t>◼ 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Task 2 -Fast radiation hard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SiPMs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: Standardize procedures for quantification of radiation effects; irradiated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SiPMs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characterization in wide temperatures range (down to -200 ˚C); study of annealing; study and quantify other measures enabling the use of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SiPM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in highly irradiated areas (e.g. smaller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SiPMs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, macro-and micro-light collectors)</a:t>
            </a:r>
          </a:p>
          <a:p>
            <a:pPr>
              <a:defRPr/>
            </a:pPr>
            <a:endParaRPr lang="en-SI" sz="1800" dirty="0">
              <a:solidFill>
                <a:schemeClr val="accent2"/>
              </a:solidFill>
              <a:latin typeface="+mn-lt"/>
            </a:endParaRPr>
          </a:p>
          <a:p>
            <a:pPr>
              <a:defRPr/>
            </a:pPr>
            <a:r>
              <a:rPr lang="en-US" sz="1800" b="1" dirty="0">
                <a:solidFill>
                  <a:schemeClr val="accent2"/>
                </a:solidFill>
                <a:latin typeface="+mn-lt"/>
              </a:rPr>
              <a:t>◼ 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Task 3 -Timing of SSPD, including readout electronics: Study and improve the timing of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SiPMs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; co-design of a multi-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ch.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readout ASIC exploiting the timing potential; integration and packaging with integrated cooling; vertical integration of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SiPM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arrays to FEE (better timing via reduction of interconnections' parasitic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induct+capac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)</a:t>
            </a:r>
          </a:p>
          <a:p>
            <a:pPr>
              <a:defRPr/>
            </a:pPr>
            <a:endParaRPr lang="en-SI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7894" name="Picture 15">
            <a:extLst>
              <a:ext uri="{FF2B5EF4-FFF2-40B4-BE49-F238E27FC236}">
                <a16:creationId xmlns:a16="http://schemas.microsoft.com/office/drawing/2014/main" id="{B98E411F-C9E2-415E-882C-A5C1CF9BC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41288"/>
            <a:ext cx="102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94B0F6C-A170-43DA-BA36-5521DEC1060C}"/>
              </a:ext>
            </a:extLst>
          </p:cNvPr>
          <p:cNvSpPr txBox="1"/>
          <p:nvPr/>
        </p:nvSpPr>
        <p:spPr>
          <a:xfrm>
            <a:off x="7416800" y="7251700"/>
            <a:ext cx="1238250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050" dirty="0">
                <a:solidFill>
                  <a:prstClr val="black"/>
                </a:solidFill>
                <a:latin typeface="+mn-lt"/>
              </a:rPr>
              <a:t>Long term goal 1x1mm2 SiPM array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>
            <a:extLst>
              <a:ext uri="{FF2B5EF4-FFF2-40B4-BE49-F238E27FC236}">
                <a16:creationId xmlns:a16="http://schemas.microsoft.com/office/drawing/2014/main" id="{0AB83772-122A-4E03-875A-E66BFD4FA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77826" y="188640"/>
            <a:ext cx="8893176" cy="533400"/>
          </a:xfrm>
        </p:spPr>
        <p:txBody>
          <a:bodyPr/>
          <a:lstStyle/>
          <a:p>
            <a:pPr>
              <a:defRPr/>
            </a:pPr>
            <a:r>
              <a:rPr lang="en-US" altLang="en-SI" sz="3200" dirty="0"/>
              <a:t>DRD4:WP4.2 </a:t>
            </a:r>
            <a:r>
              <a:rPr lang="en-US" sz="3200" dirty="0">
                <a:latin typeface="+mn-lt"/>
              </a:rPr>
              <a:t>Vacuum-based Photodetectors</a:t>
            </a:r>
            <a:endParaRPr lang="en-SI" altLang="en-SI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E68D1C-97B7-409B-9E38-1089A078BB96}"/>
              </a:ext>
            </a:extLst>
          </p:cNvPr>
          <p:cNvSpPr txBox="1"/>
          <p:nvPr/>
        </p:nvSpPr>
        <p:spPr>
          <a:xfrm>
            <a:off x="611560" y="981074"/>
            <a:ext cx="72008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2"/>
                </a:solidFill>
                <a:latin typeface="+mn-lt"/>
              </a:rPr>
              <a:t>◼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Task 1 -New materials, coatings, longevity and rate capability studies: Develop new materials and techniques to increase MCP-PMT tube lifetime and improve rate capabilities; use new techniques with new materials to achieve high aspect ratio with small diameter for better gain, time, and spatial resolution</a:t>
            </a:r>
          </a:p>
          <a:p>
            <a:pPr>
              <a:defRPr/>
            </a:pPr>
            <a:endParaRPr lang="en-US" sz="1800" dirty="0">
              <a:solidFill>
                <a:schemeClr val="accent2"/>
              </a:solidFill>
              <a:latin typeface="+mn-lt"/>
            </a:endParaRPr>
          </a:p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◼Task 2 -New photocathode materials, structure and high QE VPD: Search for new materials with the required characteristics to be used as photocathodes; develop photocathodes with new structures</a:t>
            </a:r>
          </a:p>
          <a:p>
            <a:pPr>
              <a:defRPr/>
            </a:pPr>
            <a:endParaRPr lang="en-US" sz="1800" dirty="0">
              <a:solidFill>
                <a:schemeClr val="accent2"/>
              </a:solidFill>
              <a:latin typeface="+mn-lt"/>
            </a:endParaRPr>
          </a:p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◼Task 3 -VPD time and spatial resolution performance: Development of large area MCP-based photodetector with combined excellent timing and position resolution, including electronics integration</a:t>
            </a:r>
            <a:endParaRPr lang="en-SI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0965" name="Picture 15">
            <a:extLst>
              <a:ext uri="{FF2B5EF4-FFF2-40B4-BE49-F238E27FC236}">
                <a16:creationId xmlns:a16="http://schemas.microsoft.com/office/drawing/2014/main" id="{250D031E-0D7A-46DD-9B10-48CDA406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524" y="152836"/>
            <a:ext cx="102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824" y="194484"/>
            <a:ext cx="6019800" cy="533400"/>
          </a:xfrm>
        </p:spPr>
        <p:txBody>
          <a:bodyPr/>
          <a:lstStyle/>
          <a:p>
            <a:r>
              <a:rPr lang="en-US" dirty="0"/>
              <a:t>Rate Capability</a:t>
            </a:r>
          </a:p>
        </p:txBody>
      </p:sp>
      <p:sp>
        <p:nvSpPr>
          <p:cNvPr id="4" name="object 10"/>
          <p:cNvSpPr txBox="1"/>
          <p:nvPr/>
        </p:nvSpPr>
        <p:spPr>
          <a:xfrm>
            <a:off x="814745" y="1200520"/>
            <a:ext cx="5358231" cy="2470637"/>
          </a:xfrm>
          <a:prstGeom prst="rect">
            <a:avLst/>
          </a:prstGeom>
        </p:spPr>
        <p:txBody>
          <a:bodyPr vert="horz" wrap="square" lIns="0" tIns="79463" rIns="0" bIns="0" rtlCol="0">
            <a:spAutoFit/>
          </a:bodyPr>
          <a:lstStyle/>
          <a:p>
            <a:pPr marL="23033" defTabSz="829178" eaLnBrk="1" fontAlgn="auto" hangingPunct="1">
              <a:spcBef>
                <a:spcPts val="626"/>
              </a:spcBef>
              <a:spcAft>
                <a:spcPts val="0"/>
              </a:spcAft>
            </a:pPr>
            <a:r>
              <a:rPr sz="2000" spc="-5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MaPMT</a:t>
            </a:r>
            <a:endParaRPr sz="20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52592" defTabSz="829178" eaLnBrk="1" fontAlgn="auto" hangingPunct="1">
              <a:spcBef>
                <a:spcPts val="422"/>
              </a:spcBef>
              <a:spcAft>
                <a:spcPts val="0"/>
              </a:spcAft>
            </a:pPr>
            <a:r>
              <a:rPr sz="1600" spc="-5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MaPMT R13742: no gain loss </a:t>
            </a:r>
            <a:r>
              <a:rPr sz="16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sl-SI" sz="16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up </a:t>
            </a:r>
            <a:r>
              <a:rPr sz="1600" spc="-5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sz="1600" spc="5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MHz/mm²</a:t>
            </a:r>
            <a:endParaRPr lang="sl-SI" sz="1600" spc="5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52592" defTabSz="829178" eaLnBrk="1" fontAlgn="auto" hangingPunct="1">
              <a:spcBef>
                <a:spcPts val="422"/>
              </a:spcBef>
              <a:spcAft>
                <a:spcPts val="0"/>
              </a:spcAft>
            </a:pPr>
            <a:endParaRPr sz="16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033" defTabSz="829178" eaLnBrk="1" fontAlgn="auto" hangingPunct="1">
              <a:spcBef>
                <a:spcPts val="512"/>
              </a:spcBef>
              <a:spcAft>
                <a:spcPts val="0"/>
              </a:spcAft>
            </a:pPr>
            <a:r>
              <a:rPr sz="2000" spc="-14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MCP-PMTs</a:t>
            </a:r>
            <a:endParaRPr sz="20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1632" marR="24184" indent="-99617" algn="just" defTabSz="829178" eaLnBrk="1" fontAlgn="auto" hangingPunct="1">
              <a:lnSpc>
                <a:spcPct val="125400"/>
              </a:lnSpc>
              <a:spcBef>
                <a:spcPts val="36"/>
              </a:spcBef>
              <a:spcAft>
                <a:spcPts val="0"/>
              </a:spcAft>
            </a:pPr>
            <a:r>
              <a:rPr lang="en-US" sz="1600" spc="-5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Gain decreases at high photon rates           </a:t>
            </a:r>
            <a:r>
              <a:rPr sz="1600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sl-SI" sz="1600" dirty="0">
              <a:solidFill>
                <a:srgbClr val="77027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1632" marR="24184" indent="-99617" algn="just" defTabSz="829178" eaLnBrk="1" fontAlgn="auto" hangingPunct="1">
              <a:lnSpc>
                <a:spcPct val="125400"/>
              </a:lnSpc>
              <a:spcBef>
                <a:spcPts val="36"/>
              </a:spcBef>
              <a:spcAft>
                <a:spcPts val="0"/>
              </a:spcAft>
            </a:pPr>
            <a:r>
              <a:rPr sz="1400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2-inch </a:t>
            </a:r>
            <a:r>
              <a:rPr lang="sl-SI" sz="1400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MCP-PMTs: ~1 MHz/cm² (with </a:t>
            </a:r>
            <a:r>
              <a:rPr sz="1400" spc="9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sz="1050" spc="14" baseline="51282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sz="1050" spc="238" baseline="51282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gain)</a:t>
            </a:r>
            <a:endParaRPr lang="sl-SI" sz="14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1632" marR="24184" indent="-99617" algn="just" defTabSz="829178" eaLnBrk="1" fontAlgn="auto" hangingPunct="1">
              <a:lnSpc>
                <a:spcPct val="125400"/>
              </a:lnSpc>
              <a:spcBef>
                <a:spcPts val="36"/>
              </a:spcBef>
              <a:spcAft>
                <a:spcPts val="0"/>
              </a:spcAft>
            </a:pPr>
            <a:r>
              <a:rPr sz="1400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1-inch</a:t>
            </a:r>
            <a:r>
              <a:rPr lang="sl-SI" sz="1400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Hamamatsu </a:t>
            </a:r>
            <a:r>
              <a:rPr sz="1400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R10754 </a:t>
            </a:r>
            <a:r>
              <a:rPr sz="1400" spc="-5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PMTs: </a:t>
            </a:r>
            <a:r>
              <a:rPr sz="1400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≥10</a:t>
            </a:r>
            <a:r>
              <a:rPr sz="1400" spc="41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MHz/cm²</a:t>
            </a:r>
            <a:endParaRPr lang="sl-SI" sz="1400" spc="-5" dirty="0">
              <a:solidFill>
                <a:srgbClr val="77027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1632" marR="24184" indent="-99617" algn="just" defTabSz="829178" eaLnBrk="1" fontAlgn="auto" hangingPunct="1">
              <a:lnSpc>
                <a:spcPct val="125400"/>
              </a:lnSpc>
              <a:spcBef>
                <a:spcPts val="36"/>
              </a:spcBef>
              <a:spcAft>
                <a:spcPts val="0"/>
              </a:spcAft>
            </a:pPr>
            <a:r>
              <a:rPr lang="en-US" sz="1400" spc="-5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8-inch LAPPD-64: ~100 kHz </a:t>
            </a:r>
            <a:r>
              <a:rPr lang="en-US" sz="1400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4.6 </a:t>
            </a:r>
            <a:r>
              <a:rPr lang="en-US" sz="1400" spc="-5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mm </a:t>
            </a:r>
            <a:r>
              <a:rPr lang="en-US" sz="1400" dirty="0">
                <a:solidFill>
                  <a:srgbClr val="77027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Ø laser spot</a:t>
            </a:r>
            <a:endParaRPr sz="14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ject 21"/>
          <p:cNvSpPr txBox="1">
            <a:spLocks/>
          </p:cNvSpPr>
          <p:nvPr/>
        </p:nvSpPr>
        <p:spPr bwMode="auto">
          <a:xfrm>
            <a:off x="683568" y="4011857"/>
            <a:ext cx="5328592" cy="249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6008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spcBef>
                <a:spcPts val="494"/>
              </a:spcBef>
              <a:buNone/>
            </a:pPr>
            <a:r>
              <a:rPr lang="en-US" sz="1800" kern="0" spc="-9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sl-SI" sz="1800" kern="0" spc="-9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mprov</a:t>
            </a:r>
            <a:r>
              <a:rPr lang="en-US" sz="1800" kern="0" spc="-9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</a:t>
            </a:r>
            <a:r>
              <a:rPr lang="en-US" sz="1800" kern="0" spc="-9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1800" kern="0" spc="-9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sl-SI" sz="1800" kern="0" spc="-9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 </a:t>
            </a:r>
            <a:r>
              <a:rPr lang="en-US" sz="1800" kern="0" spc="-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capability in</a:t>
            </a:r>
            <a:r>
              <a:rPr lang="en-US" sz="1800" kern="0" spc="-18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0" spc="-14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MCP-PMTs</a:t>
            </a:r>
            <a:endParaRPr lang="en-US" sz="18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554513">
              <a:lnSpc>
                <a:spcPct val="127200"/>
              </a:lnSpc>
              <a:spcBef>
                <a:spcPts val="5"/>
              </a:spcBef>
            </a:pPr>
            <a:r>
              <a:rPr lang="en-US" sz="1600" kern="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MCP resistance (ranging at tens </a:t>
            </a:r>
            <a:r>
              <a:rPr lang="en-US" sz="16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1600" kern="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MΩ)  </a:t>
            </a:r>
            <a:endParaRPr lang="sl-SI" sz="1600" kern="0" spc="-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554513">
              <a:lnSpc>
                <a:spcPct val="127200"/>
              </a:lnSpc>
              <a:spcBef>
                <a:spcPts val="5"/>
              </a:spcBef>
            </a:pPr>
            <a:r>
              <a:rPr lang="en-US" sz="1600" kern="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</a:t>
            </a:r>
            <a:r>
              <a:rPr lang="en-US" sz="1600" kern="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kern="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capacitance</a:t>
            </a:r>
            <a:r>
              <a:rPr lang="sl-SI" sz="1600" kern="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1200" kern="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400" kern="0" spc="-5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subdivision </a:t>
            </a:r>
            <a:r>
              <a:rPr lang="en-US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1400" kern="0" spc="-5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MCP layers into smaller partial </a:t>
            </a:r>
            <a:r>
              <a:rPr lang="en-US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areas</a:t>
            </a:r>
            <a:r>
              <a:rPr lang="sl-SI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sl-SI" sz="1400" kern="0" dirty="0" err="1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sl-SI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en-US" sz="1400" kern="0" dirty="0" err="1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econd</a:t>
            </a:r>
            <a:r>
              <a:rPr lang="en-US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kern="0" spc="-9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MCP </a:t>
            </a:r>
            <a:r>
              <a:rPr lang="en-US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layer </a:t>
            </a:r>
            <a:r>
              <a:rPr lang="en-US" sz="1400" kern="0" spc="-5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divided in </a:t>
            </a:r>
            <a:r>
              <a:rPr lang="sl-SI" sz="1400" kern="0" spc="-5" dirty="0" err="1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sl-SI" sz="1400" kern="0" spc="-5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previous</a:t>
            </a:r>
            <a:r>
              <a:rPr lang="sl-SI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1400" kern="0" dirty="0" err="1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</a:t>
            </a:r>
            <a:r>
              <a:rPr lang="sl-SI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1400" kern="0" dirty="0" err="1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n-US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kern="0" spc="-5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Hamamatsu</a:t>
            </a:r>
            <a:r>
              <a:rPr lang="en-US" sz="1400" kern="0" spc="23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tubes</a:t>
            </a:r>
            <a:endParaRPr lang="en-US" sz="14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408"/>
              </a:spcBef>
            </a:pPr>
            <a:r>
              <a:rPr lang="en-US" sz="1400" kern="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gain operation (for single photon</a:t>
            </a:r>
            <a:r>
              <a:rPr lang="en-US" sz="1400" kern="0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kern="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detection)</a:t>
            </a:r>
            <a:r>
              <a:rPr lang="sl-SI" sz="1400" kern="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sl-SI" sz="1400" kern="0" spc="-5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1400" kern="0" spc="-5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 </a:t>
            </a:r>
            <a:r>
              <a:rPr lang="en-US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</a:t>
            </a:r>
            <a:r>
              <a:rPr lang="en-US" sz="1400" kern="0" spc="-5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with amplifiers included directly </a:t>
            </a:r>
            <a:r>
              <a:rPr lang="en-US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anode</a:t>
            </a:r>
            <a:r>
              <a:rPr lang="sl-SI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monolithic or CMOS designs)</a:t>
            </a:r>
          </a:p>
          <a:p>
            <a:pPr marL="0" indent="0">
              <a:spcBef>
                <a:spcPts val="408"/>
              </a:spcBef>
              <a:buNone/>
            </a:pPr>
            <a:r>
              <a:rPr lang="sl-SI" sz="1400" kern="0" dirty="0">
                <a:solidFill>
                  <a:srgbClr val="77027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22"/>
          <p:cNvSpPr/>
          <p:nvPr/>
        </p:nvSpPr>
        <p:spPr>
          <a:xfrm>
            <a:off x="6100968" y="501247"/>
            <a:ext cx="3007536" cy="1632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 eaLnBrk="1" fontAlgn="auto" hangingPunct="1">
              <a:spcBef>
                <a:spcPts val="0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bject 25"/>
          <p:cNvSpPr/>
          <p:nvPr/>
        </p:nvSpPr>
        <p:spPr>
          <a:xfrm>
            <a:off x="6719643" y="2791546"/>
            <a:ext cx="1847698" cy="1457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 eaLnBrk="1" fontAlgn="auto" hangingPunct="1">
              <a:spcBef>
                <a:spcPts val="0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27"/>
          <p:cNvSpPr txBox="1"/>
          <p:nvPr/>
        </p:nvSpPr>
        <p:spPr>
          <a:xfrm>
            <a:off x="7032930" y="3840869"/>
            <a:ext cx="1235131" cy="187769"/>
          </a:xfrm>
          <a:prstGeom prst="rect">
            <a:avLst/>
          </a:prstGeom>
          <a:solidFill>
            <a:schemeClr val="bg1"/>
          </a:solidFill>
          <a:ln w="17999">
            <a:solidFill>
              <a:schemeClr val="bg1"/>
            </a:solidFill>
          </a:ln>
        </p:spPr>
        <p:txBody>
          <a:bodyPr vert="horz" wrap="square" lIns="0" tIns="20154" rIns="0" bIns="0" rtlCol="0">
            <a:spAutoFit/>
          </a:bodyPr>
          <a:lstStyle/>
          <a:p>
            <a:pPr marL="31670" defTabSz="829178" eaLnBrk="1" fontAlgn="auto" hangingPunct="1">
              <a:spcBef>
                <a:spcPts val="159"/>
              </a:spcBef>
              <a:spcAft>
                <a:spcPts val="0"/>
              </a:spcAft>
            </a:pPr>
            <a:r>
              <a:rPr sz="1088" dirty="0">
                <a:solidFill>
                  <a:srgbClr val="14836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R10754</a:t>
            </a:r>
            <a:r>
              <a:rPr sz="1088" spc="-41" dirty="0">
                <a:solidFill>
                  <a:srgbClr val="14836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088" spc="-5" dirty="0">
                <a:solidFill>
                  <a:srgbClr val="14836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MCP-PMT</a:t>
            </a:r>
            <a:endParaRPr sz="1088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31"/>
          <p:cNvSpPr/>
          <p:nvPr/>
        </p:nvSpPr>
        <p:spPr>
          <a:xfrm>
            <a:off x="6729589" y="4884062"/>
            <a:ext cx="2234899" cy="19293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 eaLnBrk="1" fontAlgn="auto" hangingPunct="1">
              <a:spcBef>
                <a:spcPts val="0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32"/>
          <p:cNvSpPr txBox="1"/>
          <p:nvPr/>
        </p:nvSpPr>
        <p:spPr>
          <a:xfrm>
            <a:off x="8076109" y="5660950"/>
            <a:ext cx="721501" cy="187769"/>
          </a:xfrm>
          <a:prstGeom prst="rect">
            <a:avLst/>
          </a:prstGeom>
          <a:solidFill>
            <a:schemeClr val="bg1"/>
          </a:solidFill>
          <a:ln w="17999">
            <a:solidFill>
              <a:schemeClr val="bg1"/>
            </a:solidFill>
          </a:ln>
        </p:spPr>
        <p:txBody>
          <a:bodyPr vert="horz" wrap="square" lIns="0" tIns="20154" rIns="0" bIns="0" rtlCol="0">
            <a:spAutoFit/>
          </a:bodyPr>
          <a:lstStyle/>
          <a:p>
            <a:pPr marL="32822" defTabSz="829178" eaLnBrk="1" fontAlgn="auto" hangingPunct="1">
              <a:spcBef>
                <a:spcPts val="159"/>
              </a:spcBef>
              <a:spcAft>
                <a:spcPts val="0"/>
              </a:spcAft>
            </a:pPr>
            <a:r>
              <a:rPr sz="1088" spc="-5" dirty="0">
                <a:solidFill>
                  <a:srgbClr val="14836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LAPPD-64</a:t>
            </a:r>
            <a:endParaRPr sz="1088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7017" y="185180"/>
            <a:ext cx="1433455" cy="147476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A. Lehmann, RICH202</a:t>
            </a:r>
            <a:r>
              <a:rPr lang="sl-SI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2</a:t>
            </a:r>
            <a:endParaRPr lang="en-US" sz="1000" kern="0" dirty="0">
              <a:solidFill>
                <a:srgbClr val="000000"/>
              </a:solidFill>
              <a:latin typeface="ArialMT" pitchFamily="34"/>
              <a:ea typeface="ArialMT" pitchFamily="34"/>
              <a:cs typeface="ArialMT" pitchFamily="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6455" y="2564904"/>
            <a:ext cx="2446583" cy="147476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da-DK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M. </a:t>
            </a:r>
            <a:r>
              <a:rPr lang="da-DK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Calvi</a:t>
            </a:r>
            <a:r>
              <a:rPr lang="da-DK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 et al., JINST 15 (2020) P10031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73886" y="4507928"/>
            <a:ext cx="1423724" cy="294953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V.A. </a:t>
            </a:r>
            <a:r>
              <a:rPr lang="en-US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Chirayath</a:t>
            </a: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 et al., Talk at CPAD 20</a:t>
            </a:r>
            <a:r>
              <a:rPr lang="sl-SI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21</a:t>
            </a:r>
            <a:endParaRPr lang="en-US" sz="1000" kern="0" dirty="0">
              <a:solidFill>
                <a:srgbClr val="000000"/>
              </a:solidFill>
              <a:latin typeface="ArialMT" pitchFamily="34"/>
              <a:ea typeface="ArialMT" pitchFamily="34"/>
              <a:cs typeface="ArialMT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6930371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0021" y="300622"/>
            <a:ext cx="5324763" cy="565626"/>
          </a:xfrm>
          <a:prstGeom prst="rect">
            <a:avLst/>
          </a:prstGeom>
        </p:spPr>
        <p:txBody>
          <a:bodyPr vert="horz" wrap="square" lIns="0" tIns="1151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516">
              <a:spcBef>
                <a:spcPts val="91"/>
              </a:spcBef>
            </a:pPr>
            <a:r>
              <a:rPr spc="-5" dirty="0"/>
              <a:t>Radiation</a:t>
            </a:r>
            <a:r>
              <a:rPr spc="-68" dirty="0"/>
              <a:t> </a:t>
            </a:r>
            <a:r>
              <a:rPr spc="-5" dirty="0"/>
              <a:t>Tolerance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79512" y="1134475"/>
            <a:ext cx="4020749" cy="3576324"/>
          </a:xfrm>
          <a:prstGeom prst="rect">
            <a:avLst/>
          </a:prstGeom>
        </p:spPr>
        <p:txBody>
          <a:bodyPr vert="horz" wrap="square" lIns="0" tIns="79463" rIns="0" bIns="0" rtlCol="0">
            <a:spAutoFit/>
          </a:bodyPr>
          <a:lstStyle/>
          <a:p>
            <a:pPr marL="23033">
              <a:spcBef>
                <a:spcPts val="626"/>
              </a:spcBef>
            </a:pP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MaPMT</a:t>
            </a:r>
            <a:endParaRPr sz="1800" dirty="0">
              <a:latin typeface="Arial"/>
              <a:cs typeface="Arial"/>
            </a:endParaRPr>
          </a:p>
          <a:p>
            <a:pPr marL="251632" marR="168139" indent="-99617">
              <a:lnSpc>
                <a:spcPct val="120800"/>
              </a:lnSpc>
              <a:spcBef>
                <a:spcPts val="103"/>
              </a:spcBef>
            </a:pPr>
            <a:r>
              <a:rPr sz="1400" spc="-5" dirty="0">
                <a:latin typeface="Arial"/>
                <a:cs typeface="Arial"/>
              </a:rPr>
              <a:t>Recently </a:t>
            </a:r>
            <a:r>
              <a:rPr sz="1400" dirty="0">
                <a:latin typeface="Arial"/>
                <a:cs typeface="Arial"/>
              </a:rPr>
              <a:t>tested for </a:t>
            </a:r>
            <a:r>
              <a:rPr sz="1400" spc="-5" dirty="0">
                <a:latin typeface="Arial"/>
                <a:cs typeface="Arial"/>
              </a:rPr>
              <a:t>CBM (H12700 and H8500)  </a:t>
            </a: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Irradiation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dose up </a:t>
            </a: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to </a:t>
            </a:r>
            <a:r>
              <a:rPr sz="1100" b="1" spc="5" dirty="0">
                <a:solidFill>
                  <a:srgbClr val="770272"/>
                </a:solidFill>
                <a:latin typeface="Arial"/>
                <a:cs typeface="Arial"/>
              </a:rPr>
              <a:t>3x10</a:t>
            </a:r>
            <a:r>
              <a:rPr sz="900" b="1" spc="6" baseline="34188" dirty="0">
                <a:solidFill>
                  <a:srgbClr val="770272"/>
                </a:solidFill>
                <a:latin typeface="Arial"/>
                <a:cs typeface="Arial"/>
              </a:rPr>
              <a:t>11 </a:t>
            </a:r>
            <a:r>
              <a:rPr sz="1100" b="1" dirty="0">
                <a:solidFill>
                  <a:srgbClr val="770272"/>
                </a:solidFill>
                <a:latin typeface="Arial"/>
                <a:cs typeface="Arial"/>
              </a:rPr>
              <a:t>n/cm²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and </a:t>
            </a:r>
            <a:r>
              <a:rPr sz="1100" b="1" dirty="0">
                <a:solidFill>
                  <a:srgbClr val="770272"/>
                </a:solidFill>
                <a:latin typeface="Arial"/>
                <a:cs typeface="Arial"/>
              </a:rPr>
              <a:t>150 </a:t>
            </a:r>
            <a:r>
              <a:rPr sz="1100" b="1" spc="-5" dirty="0">
                <a:solidFill>
                  <a:srgbClr val="770272"/>
                </a:solidFill>
                <a:latin typeface="Arial"/>
                <a:cs typeface="Arial"/>
              </a:rPr>
              <a:t>Gy gammas  </a:t>
            </a: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Few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kHz increase </a:t>
            </a:r>
            <a:r>
              <a:rPr sz="1100" spc="5" dirty="0">
                <a:solidFill>
                  <a:srgbClr val="770272"/>
                </a:solidFill>
                <a:latin typeface="Arial"/>
                <a:cs typeface="Arial"/>
              </a:rPr>
              <a:t>of </a:t>
            </a: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DCR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but recovers after </a:t>
            </a: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few</a:t>
            </a:r>
            <a:r>
              <a:rPr sz="1100" spc="-73" dirty="0">
                <a:solidFill>
                  <a:srgbClr val="770272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months</a:t>
            </a:r>
            <a:endParaRPr sz="1100" dirty="0">
              <a:latin typeface="Arial"/>
              <a:cs typeface="Arial"/>
            </a:endParaRPr>
          </a:p>
          <a:p>
            <a:pPr marL="251632" marR="16123">
              <a:lnSpc>
                <a:spcPct val="112900"/>
              </a:lnSpc>
              <a:spcBef>
                <a:spcPts val="5"/>
              </a:spcBef>
            </a:pP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UV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glass: 1-2% </a:t>
            </a: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transmission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loss @ 400 nm </a:t>
            </a:r>
            <a:r>
              <a:rPr sz="1100" spc="5" dirty="0">
                <a:solidFill>
                  <a:srgbClr val="770272"/>
                </a:solidFill>
                <a:latin typeface="Arial"/>
                <a:cs typeface="Arial"/>
              </a:rPr>
              <a:t>up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to 1 </a:t>
            </a: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kGy  </a:t>
            </a:r>
            <a:r>
              <a:rPr sz="1100" b="1" spc="-5" dirty="0">
                <a:solidFill>
                  <a:srgbClr val="770272"/>
                </a:solidFill>
                <a:latin typeface="Arial"/>
                <a:cs typeface="Arial"/>
              </a:rPr>
              <a:t>No negative effects on </a:t>
            </a:r>
            <a:r>
              <a:rPr sz="1100" b="1" dirty="0">
                <a:solidFill>
                  <a:srgbClr val="770272"/>
                </a:solidFill>
                <a:latin typeface="Arial"/>
                <a:cs typeface="Arial"/>
              </a:rPr>
              <a:t>gain </a:t>
            </a:r>
            <a:r>
              <a:rPr sz="1100" b="1" spc="-5" dirty="0">
                <a:solidFill>
                  <a:srgbClr val="770272"/>
                </a:solidFill>
                <a:latin typeface="Arial"/>
                <a:cs typeface="Arial"/>
              </a:rPr>
              <a:t>and pulse </a:t>
            </a:r>
            <a:r>
              <a:rPr sz="1100" b="1" dirty="0">
                <a:solidFill>
                  <a:srgbClr val="770272"/>
                </a:solidFill>
                <a:latin typeface="Arial"/>
                <a:cs typeface="Arial"/>
              </a:rPr>
              <a:t>height </a:t>
            </a:r>
            <a:r>
              <a:rPr sz="1100" b="1" spc="-5" dirty="0">
                <a:solidFill>
                  <a:srgbClr val="770272"/>
                </a:solidFill>
                <a:latin typeface="Arial"/>
                <a:cs typeface="Arial"/>
              </a:rPr>
              <a:t>spectrum  Neutron activation of Kovar </a:t>
            </a:r>
            <a:r>
              <a:rPr sz="1100" b="1" dirty="0">
                <a:solidFill>
                  <a:srgbClr val="770272"/>
                </a:solidFill>
                <a:latin typeface="Arial"/>
                <a:cs typeface="Arial"/>
              </a:rPr>
              <a:t>metal alloy is a </a:t>
            </a:r>
            <a:r>
              <a:rPr sz="1100" b="1" spc="-5" dirty="0">
                <a:solidFill>
                  <a:srgbClr val="770272"/>
                </a:solidFill>
                <a:latin typeface="Arial"/>
                <a:cs typeface="Arial"/>
              </a:rPr>
              <a:t>minor</a:t>
            </a:r>
            <a:r>
              <a:rPr sz="1100" b="1" spc="41" dirty="0">
                <a:solidFill>
                  <a:srgbClr val="770272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770272"/>
                </a:solidFill>
                <a:latin typeface="Arial"/>
                <a:cs typeface="Arial"/>
              </a:rPr>
              <a:t>effect</a:t>
            </a:r>
            <a:endParaRPr sz="1100" dirty="0">
              <a:latin typeface="Arial"/>
              <a:cs typeface="Arial"/>
            </a:endParaRPr>
          </a:p>
          <a:p>
            <a:pPr marL="23033">
              <a:spcBef>
                <a:spcPts val="889"/>
              </a:spcBef>
            </a:pP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H(A)PD</a:t>
            </a:r>
            <a:endParaRPr sz="1800" dirty="0">
              <a:latin typeface="Arial"/>
              <a:cs typeface="Arial"/>
            </a:endParaRPr>
          </a:p>
          <a:p>
            <a:pPr marL="152592" marR="245874">
              <a:lnSpc>
                <a:spcPct val="127400"/>
              </a:lnSpc>
            </a:pPr>
            <a:r>
              <a:rPr sz="1400" spc="-5" dirty="0">
                <a:latin typeface="Arial"/>
                <a:cs typeface="Arial"/>
              </a:rPr>
              <a:t>Radiation tolerance dominated by </a:t>
            </a:r>
            <a:r>
              <a:rPr sz="1400" dirty="0">
                <a:latin typeface="Arial"/>
                <a:cs typeface="Arial"/>
              </a:rPr>
              <a:t>silicon </a:t>
            </a:r>
            <a:r>
              <a:rPr sz="1400" spc="-5" dirty="0">
                <a:latin typeface="Arial"/>
                <a:cs typeface="Arial"/>
              </a:rPr>
              <a:t>detector  Intensively studied </a:t>
            </a:r>
            <a:r>
              <a:rPr sz="1400" dirty="0">
                <a:latin typeface="Arial"/>
                <a:cs typeface="Arial"/>
              </a:rPr>
              <a:t>for </a:t>
            </a:r>
            <a:r>
              <a:rPr sz="1400" spc="-5" dirty="0">
                <a:latin typeface="Arial"/>
                <a:cs typeface="Arial"/>
              </a:rPr>
              <a:t>144ch HAPD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ARICH</a:t>
            </a:r>
            <a:r>
              <a:rPr lang="sl-SI" sz="1400" spc="5" dirty="0">
                <a:latin typeface="Arial"/>
                <a:cs typeface="Arial"/>
              </a:rPr>
              <a:t> @Belle II</a:t>
            </a:r>
            <a:endParaRPr sz="1400" dirty="0">
              <a:latin typeface="Arial"/>
              <a:cs typeface="Arial"/>
            </a:endParaRPr>
          </a:p>
          <a:p>
            <a:pPr marL="251632">
              <a:spcBef>
                <a:spcPts val="431"/>
              </a:spcBef>
            </a:pP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Basically </a:t>
            </a:r>
            <a:r>
              <a:rPr sz="1100" b="1" spc="-5" dirty="0">
                <a:solidFill>
                  <a:srgbClr val="770272"/>
                </a:solidFill>
                <a:latin typeface="Arial"/>
                <a:cs typeface="Arial"/>
              </a:rPr>
              <a:t>no QE </a:t>
            </a:r>
            <a:r>
              <a:rPr sz="1100" b="1" dirty="0">
                <a:solidFill>
                  <a:srgbClr val="770272"/>
                </a:solidFill>
                <a:latin typeface="Arial"/>
                <a:cs typeface="Arial"/>
              </a:rPr>
              <a:t>loss </a:t>
            </a:r>
            <a:r>
              <a:rPr sz="1100" b="1" spc="5" dirty="0">
                <a:solidFill>
                  <a:srgbClr val="770272"/>
                </a:solidFill>
                <a:latin typeface="Arial"/>
                <a:cs typeface="Arial"/>
              </a:rPr>
              <a:t>at 5x10</a:t>
            </a:r>
            <a:r>
              <a:rPr sz="900" b="1" spc="6" baseline="34188" dirty="0">
                <a:solidFill>
                  <a:srgbClr val="770272"/>
                </a:solidFill>
                <a:latin typeface="Arial"/>
                <a:cs typeface="Arial"/>
              </a:rPr>
              <a:t>11</a:t>
            </a:r>
            <a:r>
              <a:rPr sz="900" b="1" spc="251" baseline="34188" dirty="0">
                <a:solidFill>
                  <a:srgbClr val="770272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770272"/>
                </a:solidFill>
                <a:latin typeface="Arial"/>
                <a:cs typeface="Arial"/>
              </a:rPr>
              <a:t>n/cm²</a:t>
            </a:r>
            <a:endParaRPr sz="1100" dirty="0">
              <a:latin typeface="Arial"/>
              <a:cs typeface="Arial"/>
            </a:endParaRPr>
          </a:p>
          <a:p>
            <a:pPr marL="251632" marR="275241">
              <a:lnSpc>
                <a:spcPts val="1215"/>
              </a:lnSpc>
              <a:spcBef>
                <a:spcPts val="290"/>
              </a:spcBef>
            </a:pPr>
            <a:r>
              <a:rPr sz="1100" b="1" dirty="0">
                <a:solidFill>
                  <a:srgbClr val="770272"/>
                </a:solidFill>
                <a:latin typeface="Arial"/>
                <a:cs typeface="Arial"/>
              </a:rPr>
              <a:t>Increase </a:t>
            </a:r>
            <a:r>
              <a:rPr sz="1100" b="1" spc="-5" dirty="0">
                <a:solidFill>
                  <a:srgbClr val="770272"/>
                </a:solidFill>
                <a:latin typeface="Arial"/>
                <a:cs typeface="Arial"/>
              </a:rPr>
              <a:t>of </a:t>
            </a:r>
            <a:r>
              <a:rPr sz="1100" b="1" spc="5" dirty="0">
                <a:solidFill>
                  <a:srgbClr val="770272"/>
                </a:solidFill>
                <a:latin typeface="Arial"/>
                <a:cs typeface="Arial"/>
              </a:rPr>
              <a:t>APD </a:t>
            </a:r>
            <a:r>
              <a:rPr sz="1100" b="1" dirty="0">
                <a:solidFill>
                  <a:srgbClr val="770272"/>
                </a:solidFill>
                <a:latin typeface="Arial"/>
                <a:cs typeface="Arial"/>
              </a:rPr>
              <a:t>leakage </a:t>
            </a:r>
            <a:r>
              <a:rPr sz="1100" b="1" spc="-5" dirty="0">
                <a:solidFill>
                  <a:srgbClr val="770272"/>
                </a:solidFill>
                <a:latin typeface="Arial"/>
                <a:cs typeface="Arial"/>
              </a:rPr>
              <a:t>current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leads </a:t>
            </a: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to significantly  worse S/N ratio: ~17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before, </a:t>
            </a:r>
            <a:r>
              <a:rPr sz="1100" spc="-9" dirty="0">
                <a:solidFill>
                  <a:srgbClr val="770272"/>
                </a:solidFill>
                <a:latin typeface="Arial"/>
                <a:cs typeface="Arial"/>
              </a:rPr>
              <a:t>~3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after</a:t>
            </a:r>
            <a:r>
              <a:rPr sz="1100" spc="36" dirty="0">
                <a:solidFill>
                  <a:srgbClr val="770272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irradiation</a:t>
            </a:r>
            <a:endParaRPr sz="1100" dirty="0">
              <a:latin typeface="Arial"/>
              <a:cs typeface="Arial"/>
            </a:endParaRPr>
          </a:p>
          <a:p>
            <a:pPr marL="251632">
              <a:spcBef>
                <a:spcPts val="145"/>
              </a:spcBef>
            </a:pP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S/N ratio partly </a:t>
            </a:r>
            <a:r>
              <a:rPr sz="1100" dirty="0">
                <a:solidFill>
                  <a:srgbClr val="770272"/>
                </a:solidFill>
                <a:latin typeface="Arial"/>
                <a:cs typeface="Arial"/>
              </a:rPr>
              <a:t>regained by adjusted readout</a:t>
            </a:r>
            <a:r>
              <a:rPr sz="1100" spc="14" dirty="0">
                <a:solidFill>
                  <a:srgbClr val="770272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770272"/>
                </a:solidFill>
                <a:latin typeface="Arial"/>
                <a:cs typeface="Arial"/>
              </a:rPr>
              <a:t>parameters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04" y="5017135"/>
            <a:ext cx="4284085" cy="1101031"/>
          </a:xfrm>
          <a:prstGeom prst="rect">
            <a:avLst/>
          </a:prstGeom>
        </p:spPr>
        <p:txBody>
          <a:bodyPr vert="horz" wrap="square" lIns="0" tIns="79463" rIns="0" bIns="0" rtlCol="0">
            <a:spAutoFit/>
          </a:bodyPr>
          <a:lstStyle/>
          <a:p>
            <a:pPr marL="248753">
              <a:spcBef>
                <a:spcPts val="626"/>
              </a:spcBef>
            </a:pP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MCP-PMT</a:t>
            </a:r>
            <a:endParaRPr sz="1800" dirty="0">
              <a:latin typeface="Arial"/>
              <a:cs typeface="Arial"/>
            </a:endParaRPr>
          </a:p>
          <a:p>
            <a:pPr marL="378312">
              <a:spcBef>
                <a:spcPts val="416"/>
              </a:spcBef>
            </a:pPr>
            <a:r>
              <a:rPr sz="1400" spc="-5" dirty="0">
                <a:latin typeface="Arial"/>
                <a:cs typeface="Arial"/>
              </a:rPr>
              <a:t>Entrance window: should be similar </a:t>
            </a:r>
            <a:r>
              <a:rPr sz="1400" spc="5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other</a:t>
            </a:r>
            <a:r>
              <a:rPr sz="1400" spc="41" dirty="0">
                <a:latin typeface="Arial"/>
                <a:cs typeface="Arial"/>
              </a:rPr>
              <a:t> </a:t>
            </a:r>
            <a:r>
              <a:rPr sz="1400" spc="-23" dirty="0">
                <a:latin typeface="Arial"/>
                <a:cs typeface="Arial"/>
              </a:rPr>
              <a:t>PMTs</a:t>
            </a:r>
            <a:endParaRPr sz="1400" dirty="0">
              <a:latin typeface="Arial"/>
              <a:cs typeface="Arial"/>
            </a:endParaRPr>
          </a:p>
          <a:p>
            <a:pPr marL="378312">
              <a:lnSpc>
                <a:spcPts val="1474"/>
              </a:lnSpc>
              <a:spcBef>
                <a:spcPts val="286"/>
              </a:spcBef>
            </a:pPr>
            <a:r>
              <a:rPr sz="1400" spc="-5" dirty="0">
                <a:latin typeface="Arial"/>
                <a:cs typeface="Arial"/>
              </a:rPr>
              <a:t>MCPs: currently no </a:t>
            </a:r>
            <a:r>
              <a:rPr sz="1400" dirty="0">
                <a:latin typeface="Arial"/>
                <a:cs typeface="Arial"/>
              </a:rPr>
              <a:t>data</a:t>
            </a:r>
            <a:r>
              <a:rPr sz="1400" spc="32" dirty="0">
                <a:latin typeface="Arial"/>
                <a:cs typeface="Arial"/>
              </a:rPr>
              <a:t> </a:t>
            </a:r>
            <a:endParaRPr sz="1400" dirty="0">
              <a:latin typeface="Arial"/>
              <a:cs typeface="Arial"/>
            </a:endParaRPr>
          </a:p>
          <a:p>
            <a:pPr marL="11516">
              <a:spcBef>
                <a:spcPts val="594"/>
              </a:spcBef>
              <a:tabLst>
                <a:tab pos="2575058" algn="l"/>
                <a:tab pos="3374293" algn="l"/>
              </a:tabLst>
            </a:pPr>
            <a:r>
              <a:rPr sz="1100" dirty="0">
                <a:solidFill>
                  <a:srgbClr val="7F7F7F"/>
                </a:solidFill>
                <a:latin typeface="Arial"/>
                <a:cs typeface="Arial"/>
              </a:rPr>
              <a:t>	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343218" y="1359723"/>
            <a:ext cx="2725845" cy="1305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5" name="object 25"/>
          <p:cNvSpPr/>
          <p:nvPr/>
        </p:nvSpPr>
        <p:spPr>
          <a:xfrm>
            <a:off x="4652211" y="1359723"/>
            <a:ext cx="1658357" cy="1958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6" name="object 26"/>
          <p:cNvSpPr/>
          <p:nvPr/>
        </p:nvSpPr>
        <p:spPr>
          <a:xfrm>
            <a:off x="4324789" y="4058803"/>
            <a:ext cx="2827548" cy="16322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9" name="object 29"/>
          <p:cNvSpPr/>
          <p:nvPr/>
        </p:nvSpPr>
        <p:spPr>
          <a:xfrm>
            <a:off x="7214468" y="3020372"/>
            <a:ext cx="1865714" cy="2611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32" name="object 32"/>
          <p:cNvSpPr/>
          <p:nvPr/>
        </p:nvSpPr>
        <p:spPr>
          <a:xfrm>
            <a:off x="8296360" y="3818860"/>
            <a:ext cx="791751" cy="240692"/>
          </a:xfrm>
          <a:custGeom>
            <a:avLst/>
            <a:gdLst/>
            <a:ahLst/>
            <a:cxnLst/>
            <a:rect l="l" t="t" r="r" b="b"/>
            <a:pathLst>
              <a:path w="873125" h="265429">
                <a:moveTo>
                  <a:pt x="872997" y="0"/>
                </a:moveTo>
                <a:lnTo>
                  <a:pt x="0" y="0"/>
                </a:lnTo>
                <a:lnTo>
                  <a:pt x="0" y="265328"/>
                </a:lnTo>
                <a:lnTo>
                  <a:pt x="872997" y="265328"/>
                </a:lnTo>
                <a:lnTo>
                  <a:pt x="872997" y="0"/>
                </a:lnTo>
                <a:close/>
              </a:path>
            </a:pathLst>
          </a:custGeom>
          <a:solidFill>
            <a:srgbClr val="FFDAB5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33" name="object 33"/>
          <p:cNvSpPr txBox="1"/>
          <p:nvPr/>
        </p:nvSpPr>
        <p:spPr>
          <a:xfrm>
            <a:off x="8296360" y="3818860"/>
            <a:ext cx="791751" cy="119709"/>
          </a:xfrm>
          <a:prstGeom prst="rect">
            <a:avLst/>
          </a:prstGeom>
          <a:solidFill>
            <a:srgbClr val="FFDAB5"/>
          </a:solidFill>
        </p:spPr>
        <p:txBody>
          <a:bodyPr vert="horz" wrap="square" lIns="0" tIns="8061" rIns="0" bIns="0" rtlCol="0">
            <a:spAutoFit/>
          </a:bodyPr>
          <a:lstStyle/>
          <a:p>
            <a:pPr marL="32246">
              <a:spcBef>
                <a:spcPts val="63"/>
              </a:spcBef>
            </a:pPr>
            <a:r>
              <a:rPr sz="725" dirty="0">
                <a:latin typeface="Arial"/>
                <a:cs typeface="Arial"/>
              </a:rPr>
              <a:t>Pulse </a:t>
            </a:r>
            <a:r>
              <a:rPr sz="725" spc="-5" dirty="0">
                <a:latin typeface="Arial"/>
                <a:cs typeface="Arial"/>
              </a:rPr>
              <a:t>height</a:t>
            </a:r>
            <a:r>
              <a:rPr sz="725" spc="-32" dirty="0">
                <a:latin typeface="Arial"/>
                <a:cs typeface="Arial"/>
              </a:rPr>
              <a:t> </a:t>
            </a:r>
            <a:r>
              <a:rPr sz="725" dirty="0">
                <a:latin typeface="Arial"/>
                <a:cs typeface="Arial"/>
              </a:rPr>
              <a:t>dist.</a:t>
            </a:r>
            <a:endParaRPr sz="725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296360" y="3938914"/>
            <a:ext cx="791751" cy="102592"/>
          </a:xfrm>
          <a:prstGeom prst="rect">
            <a:avLst/>
          </a:prstGeom>
          <a:solidFill>
            <a:srgbClr val="FFDAB5"/>
          </a:solidFill>
        </p:spPr>
        <p:txBody>
          <a:bodyPr vert="horz" wrap="square" lIns="0" tIns="0" rIns="0" bIns="0" rtlCol="0">
            <a:spAutoFit/>
          </a:bodyPr>
          <a:lstStyle/>
          <a:p>
            <a:pPr marL="32246">
              <a:lnSpc>
                <a:spcPts val="803"/>
              </a:lnSpc>
            </a:pPr>
            <a:r>
              <a:rPr sz="725" dirty="0">
                <a:latin typeface="Arial"/>
                <a:cs typeface="Arial"/>
              </a:rPr>
              <a:t>after </a:t>
            </a:r>
            <a:r>
              <a:rPr sz="725" spc="-5" dirty="0">
                <a:latin typeface="Arial"/>
                <a:cs typeface="Arial"/>
              </a:rPr>
              <a:t>5x10</a:t>
            </a:r>
            <a:r>
              <a:rPr sz="612" spc="-6" baseline="30864" dirty="0">
                <a:latin typeface="Arial"/>
                <a:cs typeface="Arial"/>
              </a:rPr>
              <a:t>11</a:t>
            </a:r>
            <a:r>
              <a:rPr sz="612" spc="68" baseline="30864" dirty="0">
                <a:latin typeface="Arial"/>
                <a:cs typeface="Arial"/>
              </a:rPr>
              <a:t> </a:t>
            </a:r>
            <a:r>
              <a:rPr sz="725" dirty="0">
                <a:latin typeface="Arial"/>
                <a:cs typeface="Arial"/>
              </a:rPr>
              <a:t>n/cm²</a:t>
            </a:r>
            <a:endParaRPr sz="725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220951" y="5101807"/>
            <a:ext cx="870637" cy="344915"/>
          </a:xfrm>
          <a:custGeom>
            <a:avLst/>
            <a:gdLst/>
            <a:ahLst/>
            <a:cxnLst/>
            <a:rect l="l" t="t" r="r" b="b"/>
            <a:pathLst>
              <a:path w="960120" h="380364">
                <a:moveTo>
                  <a:pt x="959751" y="0"/>
                </a:moveTo>
                <a:lnTo>
                  <a:pt x="0" y="0"/>
                </a:lnTo>
                <a:lnTo>
                  <a:pt x="0" y="379793"/>
                </a:lnTo>
                <a:lnTo>
                  <a:pt x="959751" y="379793"/>
                </a:lnTo>
                <a:lnTo>
                  <a:pt x="959751" y="0"/>
                </a:lnTo>
                <a:close/>
              </a:path>
            </a:pathLst>
          </a:custGeom>
          <a:solidFill>
            <a:srgbClr val="FFDAB5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36" name="object 36"/>
          <p:cNvSpPr txBox="1"/>
          <p:nvPr/>
        </p:nvSpPr>
        <p:spPr>
          <a:xfrm>
            <a:off x="8220951" y="5101807"/>
            <a:ext cx="870637" cy="119709"/>
          </a:xfrm>
          <a:prstGeom prst="rect">
            <a:avLst/>
          </a:prstGeom>
          <a:solidFill>
            <a:srgbClr val="FFDAB5"/>
          </a:solidFill>
        </p:spPr>
        <p:txBody>
          <a:bodyPr vert="horz" wrap="square" lIns="0" tIns="8061" rIns="0" bIns="0" rtlCol="0">
            <a:spAutoFit/>
          </a:bodyPr>
          <a:lstStyle/>
          <a:p>
            <a:pPr marL="32822">
              <a:spcBef>
                <a:spcPts val="63"/>
              </a:spcBef>
            </a:pPr>
            <a:r>
              <a:rPr sz="725" dirty="0">
                <a:latin typeface="Arial"/>
                <a:cs typeface="Arial"/>
              </a:rPr>
              <a:t>Pulse </a:t>
            </a:r>
            <a:r>
              <a:rPr sz="725" spc="-5" dirty="0">
                <a:latin typeface="Arial"/>
                <a:cs typeface="Arial"/>
              </a:rPr>
              <a:t>height</a:t>
            </a:r>
            <a:r>
              <a:rPr sz="725" spc="-18" dirty="0">
                <a:latin typeface="Arial"/>
                <a:cs typeface="Arial"/>
              </a:rPr>
              <a:t> </a:t>
            </a:r>
            <a:r>
              <a:rPr sz="725" dirty="0">
                <a:latin typeface="Arial"/>
                <a:cs typeface="Arial"/>
              </a:rPr>
              <a:t>dist.</a:t>
            </a:r>
            <a:endParaRPr sz="725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20951" y="5221849"/>
            <a:ext cx="870637" cy="102592"/>
          </a:xfrm>
          <a:prstGeom prst="rect">
            <a:avLst/>
          </a:prstGeom>
          <a:solidFill>
            <a:srgbClr val="FFDAB5"/>
          </a:solidFill>
        </p:spPr>
        <p:txBody>
          <a:bodyPr vert="horz" wrap="square" lIns="0" tIns="0" rIns="0" bIns="0" rtlCol="0">
            <a:spAutoFit/>
          </a:bodyPr>
          <a:lstStyle/>
          <a:p>
            <a:pPr marL="32822">
              <a:lnSpc>
                <a:spcPts val="803"/>
              </a:lnSpc>
            </a:pPr>
            <a:r>
              <a:rPr sz="725" dirty="0">
                <a:latin typeface="Arial"/>
                <a:cs typeface="Arial"/>
              </a:rPr>
              <a:t>after </a:t>
            </a:r>
            <a:r>
              <a:rPr sz="725" spc="-5" dirty="0">
                <a:latin typeface="Arial"/>
                <a:cs typeface="Arial"/>
              </a:rPr>
              <a:t>5x10</a:t>
            </a:r>
            <a:r>
              <a:rPr sz="612" spc="-6" baseline="30864" dirty="0">
                <a:latin typeface="Arial"/>
                <a:cs typeface="Arial"/>
              </a:rPr>
              <a:t>11</a:t>
            </a:r>
            <a:r>
              <a:rPr sz="612" spc="74" baseline="30864" dirty="0">
                <a:latin typeface="Arial"/>
                <a:cs typeface="Arial"/>
              </a:rPr>
              <a:t> </a:t>
            </a:r>
            <a:r>
              <a:rPr sz="725" spc="5" dirty="0">
                <a:latin typeface="Arial"/>
                <a:cs typeface="Arial"/>
              </a:rPr>
              <a:t>n/cm²</a:t>
            </a:r>
            <a:endParaRPr sz="725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20951" y="5325986"/>
            <a:ext cx="870637" cy="102592"/>
          </a:xfrm>
          <a:prstGeom prst="rect">
            <a:avLst/>
          </a:prstGeom>
          <a:solidFill>
            <a:srgbClr val="FFDAB5"/>
          </a:solidFill>
        </p:spPr>
        <p:txBody>
          <a:bodyPr vert="horz" wrap="square" lIns="0" tIns="0" rIns="0" bIns="0" rtlCol="0">
            <a:spAutoFit/>
          </a:bodyPr>
          <a:lstStyle/>
          <a:p>
            <a:pPr marL="32822">
              <a:lnSpc>
                <a:spcPts val="807"/>
              </a:lnSpc>
            </a:pPr>
            <a:r>
              <a:rPr sz="725" dirty="0">
                <a:latin typeface="Arial"/>
                <a:cs typeface="Arial"/>
              </a:rPr>
              <a:t>+ </a:t>
            </a:r>
            <a:r>
              <a:rPr sz="725" spc="-5" dirty="0">
                <a:latin typeface="Arial"/>
                <a:cs typeface="Arial"/>
              </a:rPr>
              <a:t>adjusted</a:t>
            </a:r>
            <a:r>
              <a:rPr sz="725" spc="-14" dirty="0">
                <a:latin typeface="Arial"/>
                <a:cs typeface="Arial"/>
              </a:rPr>
              <a:t> </a:t>
            </a:r>
            <a:r>
              <a:rPr sz="725" spc="-5" dirty="0">
                <a:latin typeface="Arial"/>
                <a:cs typeface="Arial"/>
              </a:rPr>
              <a:t>readout</a:t>
            </a:r>
            <a:endParaRPr sz="725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76669" y="1078062"/>
            <a:ext cx="2431173" cy="147476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C. </a:t>
            </a:r>
            <a:r>
              <a:rPr lang="en-US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Pauly</a:t>
            </a: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 et al., NIM A1040 (2022) 167177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89099" y="3604902"/>
            <a:ext cx="1845685" cy="154851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en-US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.</a:t>
            </a:r>
            <a:r>
              <a:rPr lang="sl-SI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S.</a:t>
            </a:r>
            <a:r>
              <a:rPr lang="en-US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 </a:t>
            </a:r>
            <a:r>
              <a:rPr lang="en-US" sz="105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Shiizuka</a:t>
            </a:r>
            <a:r>
              <a:rPr lang="en-US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, Talk at VCI 201</a:t>
            </a:r>
            <a:r>
              <a:rPr lang="sl-SI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0</a:t>
            </a:r>
            <a:endParaRPr lang="en-US" sz="1050" kern="0" dirty="0">
              <a:solidFill>
                <a:srgbClr val="000000"/>
              </a:solidFill>
              <a:latin typeface="ArialMT" pitchFamily="34"/>
              <a:ea typeface="ArialMT" pitchFamily="34"/>
              <a:cs typeface="ArialMT" pitchFamily="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04248" y="5768100"/>
            <a:ext cx="2063115" cy="154851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square" lIns="26999" tIns="0" rIns="26999" bIns="0" compatLnSpc="0">
            <a:spAutoFit/>
          </a:bodyPr>
          <a:lstStyle/>
          <a:p>
            <a:pPr>
              <a:defRPr/>
            </a:pPr>
            <a:r>
              <a:rPr lang="pl-PL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I. </a:t>
            </a:r>
            <a:r>
              <a:rPr lang="pl-PL" sz="105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Adachi</a:t>
            </a:r>
            <a:r>
              <a:rPr lang="pl-PL" sz="105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, NIM A639 (2011) 103</a:t>
            </a:r>
          </a:p>
        </p:txBody>
      </p:sp>
    </p:spTree>
    <p:extLst>
      <p:ext uri="{BB962C8B-B14F-4D97-AF65-F5344CB8AC3E}">
        <p14:creationId xmlns:p14="http://schemas.microsoft.com/office/powerpoint/2010/main" val="14676022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ED1BC5E-C2EC-4430-9DDD-F64AC1AB6BD5}"/>
              </a:ext>
            </a:extLst>
          </p:cNvPr>
          <p:cNvSpPr txBox="1">
            <a:spLocks/>
          </p:cNvSpPr>
          <p:nvPr/>
        </p:nvSpPr>
        <p:spPr>
          <a:xfrm>
            <a:off x="887413" y="227013"/>
            <a:ext cx="4508500" cy="53498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C1CFF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0" dirty="0" err="1">
                <a:latin typeface="+mn-lt"/>
              </a:rPr>
              <a:t>SiPM</a:t>
            </a:r>
            <a:r>
              <a:rPr lang="en-US" sz="3200" b="0" dirty="0">
                <a:latin typeface="+mn-lt"/>
              </a:rPr>
              <a:t>: p-on-n vs. n-on-p</a:t>
            </a:r>
            <a:endParaRPr lang="sl-SI" sz="3200" b="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BFAA02-72B5-465E-A3D6-54CE8A60AA73}"/>
              </a:ext>
            </a:extLst>
          </p:cNvPr>
          <p:cNvSpPr/>
          <p:nvPr/>
        </p:nvSpPr>
        <p:spPr>
          <a:xfrm>
            <a:off x="55563" y="1276350"/>
            <a:ext cx="282892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n-on-p: green/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red light</a:t>
            </a:r>
            <a:r>
              <a:rPr lang="en-US" sz="1600" b="1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 sensitive</a:t>
            </a:r>
            <a:r>
              <a:rPr lang="en-US" sz="16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: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electrons drift to Geiger region from substrate and holes from surface side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higher dark count rate – most of the thermally generated carriers arriving to Geiger region are electrons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E8663-4170-472D-910E-6602880039C1}"/>
              </a:ext>
            </a:extLst>
          </p:cNvPr>
          <p:cNvSpPr/>
          <p:nvPr/>
        </p:nvSpPr>
        <p:spPr>
          <a:xfrm>
            <a:off x="3125788" y="1273175"/>
            <a:ext cx="2960687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p on n - green/</a:t>
            </a:r>
            <a:r>
              <a:rPr lang="en-US" sz="1600" b="1" dirty="0">
                <a:solidFill>
                  <a:srgbClr val="0000FF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blue light</a:t>
            </a:r>
            <a:r>
              <a:rPr lang="en-US" sz="1600" b="1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 sensitive</a:t>
            </a:r>
            <a:r>
              <a:rPr lang="en-US" sz="16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: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electrons drift to Geiger region from surface and holes from substrate side</a:t>
            </a:r>
          </a:p>
          <a:p>
            <a:pPr indent="-1350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lover dark count rate – most of the thermally generated carriers arriving to </a:t>
            </a:r>
            <a:r>
              <a:rPr lang="sl-SI" sz="1600" dirty="0" err="1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the</a:t>
            </a:r>
            <a:r>
              <a:rPr lang="sl-SI" sz="16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Geiger region are </a:t>
            </a:r>
            <a:r>
              <a:rPr lang="sl-SI" sz="1600" dirty="0" err="1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hole</a:t>
            </a:r>
            <a:r>
              <a:rPr lang="en-US" sz="1600" dirty="0">
                <a:solidFill>
                  <a:srgbClr val="008000"/>
                </a:solidFill>
                <a:latin typeface="+mn-lt"/>
                <a:ea typeface="MS Gothic" panose="020B0609070205080204" pitchFamily="49" charset="-128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25605" name="Group 7"/>
          <p:cNvGrpSpPr>
            <a:grpSpLocks/>
          </p:cNvGrpSpPr>
          <p:nvPr/>
        </p:nvGrpSpPr>
        <p:grpSpPr bwMode="auto">
          <a:xfrm>
            <a:off x="6056313" y="1123950"/>
            <a:ext cx="3030537" cy="1730375"/>
            <a:chOff x="2620249" y="4474371"/>
            <a:chExt cx="3876013" cy="2273640"/>
          </a:xfrm>
        </p:grpSpPr>
        <p:pic>
          <p:nvPicPr>
            <p:cNvPr id="25653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249" y="4474371"/>
              <a:ext cx="3876013" cy="2273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A06D20-6EBA-4020-951C-F300A008D670}"/>
                </a:ext>
              </a:extLst>
            </p:cNvPr>
            <p:cNvSpPr txBox="1"/>
            <p:nvPr/>
          </p:nvSpPr>
          <p:spPr>
            <a:xfrm>
              <a:off x="5265846" y="6593654"/>
              <a:ext cx="1179657" cy="152272"/>
            </a:xfrm>
            <a:prstGeom prst="rect">
              <a:avLst/>
            </a:prstGeom>
            <a:solidFill>
              <a:srgbClr val="FFFFCC"/>
            </a:solidFill>
            <a:ln w="18000">
              <a:solidFill>
                <a:srgbClr val="800000"/>
              </a:solidFill>
              <a:prstDash val="solid"/>
              <a:round/>
            </a:ln>
          </p:spPr>
          <p:txBody>
            <a:bodyPr wrap="none" lIns="0" tIns="0" rIns="0" bIns="0" compatLnSpc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88" kern="0" dirty="0">
                  <a:latin typeface="Arial" pitchFamily="34"/>
                  <a:ea typeface="Lucida Sans Unicode" pitchFamily="2"/>
                  <a:cs typeface="Tahoma" pitchFamily="2"/>
                </a:rPr>
                <a:t> J. Musienko@PD07</a:t>
              </a:r>
              <a:endParaRPr lang="en-US" sz="788" kern="0" dirty="0">
                <a:latin typeface="Arial" pitchFamily="34"/>
                <a:ea typeface="Lucida Sans Unicode" pitchFamily="2"/>
                <a:cs typeface="Tahoma" pitchFamily="2"/>
                <a:hlinkClick r:id="rId3"/>
              </a:endParaRPr>
            </a:p>
          </p:txBody>
        </p:sp>
      </p:grpSp>
      <p:grpSp>
        <p:nvGrpSpPr>
          <p:cNvPr id="25606" name="Group 70"/>
          <p:cNvGrpSpPr>
            <a:grpSpLocks/>
          </p:cNvGrpSpPr>
          <p:nvPr/>
        </p:nvGrpSpPr>
        <p:grpSpPr bwMode="auto">
          <a:xfrm>
            <a:off x="217488" y="3911600"/>
            <a:ext cx="5649912" cy="2038350"/>
            <a:chOff x="225917" y="3185896"/>
            <a:chExt cx="7533752" cy="271624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EA1B951-C45B-486F-96A5-7736945725AC}"/>
                </a:ext>
              </a:extLst>
            </p:cNvPr>
            <p:cNvCxnSpPr/>
            <p:nvPr/>
          </p:nvCxnSpPr>
          <p:spPr>
            <a:xfrm>
              <a:off x="3845675" y="3589949"/>
              <a:ext cx="0" cy="801757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572E689-62FE-4359-9F7A-5C00D6224D4A}"/>
                </a:ext>
              </a:extLst>
            </p:cNvPr>
            <p:cNvCxnSpPr>
              <a:cxnSpLocks/>
            </p:cNvCxnSpPr>
            <p:nvPr/>
          </p:nvCxnSpPr>
          <p:spPr>
            <a:xfrm>
              <a:off x="3845675" y="4391706"/>
              <a:ext cx="0" cy="1472358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A953B9B-9378-4140-82E0-57C7FE0E9184}"/>
                </a:ext>
              </a:extLst>
            </p:cNvPr>
            <p:cNvCxnSpPr/>
            <p:nvPr/>
          </p:nvCxnSpPr>
          <p:spPr>
            <a:xfrm>
              <a:off x="3327054" y="3336094"/>
              <a:ext cx="0" cy="27077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3772A8A-D6EE-4072-A31A-3DCA3E103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9171" y="3697836"/>
              <a:ext cx="0" cy="23058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41C75C4-504E-457D-B77B-38456A467885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996714" y="3521557"/>
              <a:ext cx="902897" cy="307776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D045B3-C904-4364-A5CD-C2C968D3CA6E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380021" y="3856280"/>
              <a:ext cx="1054648" cy="30777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C4F9F73-6D70-4801-9256-43A7109EF1A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371772" y="4996594"/>
              <a:ext cx="956331" cy="307776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grpSp>
          <p:nvGrpSpPr>
            <p:cNvPr id="25617" name="Group 50"/>
            <p:cNvGrpSpPr>
              <a:grpSpLocks/>
            </p:cNvGrpSpPr>
            <p:nvPr/>
          </p:nvGrpSpPr>
          <p:grpSpPr bwMode="auto">
            <a:xfrm>
              <a:off x="225917" y="3185896"/>
              <a:ext cx="2759686" cy="2678573"/>
              <a:chOff x="3141052" y="2838331"/>
              <a:chExt cx="2759686" cy="267857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5AB4C76-52F6-478C-A59C-C0F7EB75AB8D}"/>
                  </a:ext>
                </a:extLst>
              </p:cNvPr>
              <p:cNvSpPr/>
              <p:nvPr/>
            </p:nvSpPr>
            <p:spPr>
              <a:xfrm>
                <a:off x="3934858" y="3242384"/>
                <a:ext cx="1966524" cy="2274115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B033BE-FAB2-4B08-96CC-977DFDFBA072}"/>
                  </a:ext>
                </a:extLst>
              </p:cNvPr>
              <p:cNvSpPr/>
              <p:nvPr/>
            </p:nvSpPr>
            <p:spPr>
              <a:xfrm>
                <a:off x="3934858" y="3242384"/>
                <a:ext cx="1966524" cy="801757"/>
              </a:xfrm>
              <a:prstGeom prst="rect">
                <a:avLst/>
              </a:prstGeom>
              <a:solidFill>
                <a:srgbClr val="FFA3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8734C0C-35FF-439F-BF0D-0F95747DBFE5}"/>
                  </a:ext>
                </a:extLst>
              </p:cNvPr>
              <p:cNvSpPr/>
              <p:nvPr/>
            </p:nvSpPr>
            <p:spPr>
              <a:xfrm>
                <a:off x="4235446" y="3242384"/>
                <a:ext cx="1373815" cy="385013"/>
              </a:xfrm>
              <a:prstGeom prst="rect">
                <a:avLst/>
              </a:prstGeom>
              <a:solidFill>
                <a:srgbClr val="FF05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5F5DE6-23ED-4691-8960-77BF786ADA20}"/>
                  </a:ext>
                </a:extLst>
              </p:cNvPr>
              <p:cNvSpPr/>
              <p:nvPr/>
            </p:nvSpPr>
            <p:spPr>
              <a:xfrm>
                <a:off x="4415376" y="3242384"/>
                <a:ext cx="1005488" cy="133273"/>
              </a:xfrm>
              <a:prstGeom prst="rect">
                <a:avLst/>
              </a:prstGeom>
              <a:solidFill>
                <a:srgbClr val="484C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505779-83EA-4800-A0C2-020BB940E342}"/>
                  </a:ext>
                </a:extLst>
              </p:cNvPr>
              <p:cNvSpPr/>
              <p:nvPr/>
            </p:nvSpPr>
            <p:spPr>
              <a:xfrm>
                <a:off x="4461946" y="3250846"/>
                <a:ext cx="912348" cy="46540"/>
              </a:xfrm>
              <a:prstGeom prst="rect">
                <a:avLst/>
              </a:prstGeom>
              <a:solidFill>
                <a:srgbClr val="010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2952ABE-1F70-4683-8CA2-FD2573319E77}"/>
                  </a:ext>
                </a:extLst>
              </p:cNvPr>
              <p:cNvCxnSpPr/>
              <p:nvPr/>
            </p:nvCxnSpPr>
            <p:spPr>
              <a:xfrm>
                <a:off x="3714709" y="3024491"/>
                <a:ext cx="0" cy="268664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46AEB85-F633-4195-A07B-B47FBE32B7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4709" y="3284693"/>
                <a:ext cx="2117" cy="48020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49A3609-A731-4371-9331-4B782300FF60}"/>
                  </a:ext>
                </a:extLst>
              </p:cNvPr>
              <p:cNvCxnSpPr>
                <a:endCxn id="15" idx="0"/>
              </p:cNvCxnSpPr>
              <p:nvPr/>
            </p:nvCxnSpPr>
            <p:spPr>
              <a:xfrm flipH="1">
                <a:off x="4919179" y="3066800"/>
                <a:ext cx="93140" cy="18404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F2E0D5-B9CF-4E2C-8E6D-64F6FE9931F9}"/>
                  </a:ext>
                </a:extLst>
              </p:cNvPr>
              <p:cNvSpPr txBox="1"/>
              <p:nvPr/>
            </p:nvSpPr>
            <p:spPr>
              <a:xfrm>
                <a:off x="3147402" y="2967375"/>
                <a:ext cx="658331" cy="33847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sl-SI" sz="1050" dirty="0" err="1"/>
                  <a:t>holes</a:t>
                </a:r>
                <a:endParaRPr lang="en-GB" sz="105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6EB6041-D63F-45F8-8A49-B00DE82A3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812" y="2838331"/>
                <a:ext cx="607261" cy="3385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E190CC2-84BA-4D44-86D7-B48E020FF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724" y="2876004"/>
                <a:ext cx="511080" cy="3385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noFill/>
                  </a:rPr>
                  <a:t> 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97B4400-89AE-47A9-9143-63CB800773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8442" y="3083724"/>
                <a:ext cx="42336" cy="1586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857647-C366-440E-ADD5-7DB2DDF96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144" y="3335535"/>
                <a:ext cx="509883" cy="33855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FF49642-2C31-4AC8-A7EB-E09C09A8A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920" y="3681620"/>
                <a:ext cx="1648400" cy="338555"/>
              </a:xfrm>
              <a:prstGeom prst="rect">
                <a:avLst/>
              </a:prstGeom>
              <a:blipFill>
                <a:blip r:embed="rId10"/>
                <a:stretch>
                  <a:fillRect b="-11905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58FA845-6C50-47F6-B756-37D1E9CCB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58" y="4282040"/>
                <a:ext cx="1287189" cy="338555"/>
              </a:xfrm>
              <a:prstGeom prst="rect">
                <a:avLst/>
              </a:prstGeom>
              <a:blipFill>
                <a:blip r:embed="rId11"/>
                <a:stretch>
                  <a:fillRect b="-11905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45" name="Flowchart: Punched Tape 44">
                <a:extLst>
                  <a:ext uri="{FF2B5EF4-FFF2-40B4-BE49-F238E27FC236}">
                    <a16:creationId xmlns:a16="http://schemas.microsoft.com/office/drawing/2014/main" id="{88629BF2-124D-4B4C-BC4E-2A0755B90DD2}"/>
                  </a:ext>
                </a:extLst>
              </p:cNvPr>
              <p:cNvSpPr/>
              <p:nvPr/>
            </p:nvSpPr>
            <p:spPr>
              <a:xfrm>
                <a:off x="3934858" y="4695702"/>
                <a:ext cx="1966524" cy="308857"/>
              </a:xfrm>
              <a:prstGeom prst="flowChartPunchedTap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7C19D-C4AC-4F3C-80A0-65591D239E4F}"/>
                  </a:ext>
                </a:extLst>
              </p:cNvPr>
              <p:cNvSpPr txBox="1"/>
              <p:nvPr/>
            </p:nvSpPr>
            <p:spPr>
              <a:xfrm>
                <a:off x="3141052" y="3379888"/>
                <a:ext cx="961035" cy="33847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sl-SI" sz="1050" dirty="0" err="1"/>
                  <a:t>electrons</a:t>
                </a:r>
                <a:endParaRPr lang="en-GB" sz="1050" dirty="0"/>
              </a:p>
            </p:txBody>
          </p:sp>
        </p:grpSp>
        <p:grpSp>
          <p:nvGrpSpPr>
            <p:cNvPr id="25618" name="Group 51"/>
            <p:cNvGrpSpPr>
              <a:grpSpLocks/>
            </p:cNvGrpSpPr>
            <p:nvPr/>
          </p:nvGrpSpPr>
          <p:grpSpPr bwMode="auto">
            <a:xfrm>
              <a:off x="4676455" y="3223569"/>
              <a:ext cx="3083214" cy="2678573"/>
              <a:chOff x="3935692" y="2838331"/>
              <a:chExt cx="3083214" cy="2678573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8FFA23C-62FA-43DB-9286-7D5FB3E2D65C}"/>
                  </a:ext>
                </a:extLst>
              </p:cNvPr>
              <p:cNvSpPr/>
              <p:nvPr/>
            </p:nvSpPr>
            <p:spPr>
              <a:xfrm>
                <a:off x="3934704" y="3242789"/>
                <a:ext cx="1966523" cy="2274115"/>
              </a:xfrm>
              <a:prstGeom prst="rect">
                <a:avLst/>
              </a:prstGeom>
              <a:solidFill>
                <a:srgbClr val="2A2F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CD04D9B-8DF7-4FA5-9188-6AF4BE8ADCBD}"/>
                  </a:ext>
                </a:extLst>
              </p:cNvPr>
              <p:cNvSpPr/>
              <p:nvPr/>
            </p:nvSpPr>
            <p:spPr>
              <a:xfrm>
                <a:off x="3934704" y="3242789"/>
                <a:ext cx="1966523" cy="801757"/>
              </a:xfrm>
              <a:prstGeom prst="rect">
                <a:avLst/>
              </a:prstGeom>
              <a:solidFill>
                <a:srgbClr val="7E8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0C1DCAF-16E4-4D2F-8A00-7B5685A9DC5A}"/>
                  </a:ext>
                </a:extLst>
              </p:cNvPr>
              <p:cNvSpPr/>
              <p:nvPr/>
            </p:nvSpPr>
            <p:spPr>
              <a:xfrm>
                <a:off x="4235292" y="3242789"/>
                <a:ext cx="1371698" cy="385013"/>
              </a:xfrm>
              <a:prstGeom prst="rect">
                <a:avLst/>
              </a:prstGeom>
              <a:solidFill>
                <a:srgbClr val="060C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5632734-BA36-4D90-9DFB-CFA6B3670109}"/>
                  </a:ext>
                </a:extLst>
              </p:cNvPr>
              <p:cNvSpPr/>
              <p:nvPr/>
            </p:nvSpPr>
            <p:spPr>
              <a:xfrm>
                <a:off x="4415221" y="3242789"/>
                <a:ext cx="1005489" cy="133273"/>
              </a:xfrm>
              <a:prstGeom prst="rect">
                <a:avLst/>
              </a:prstGeom>
              <a:solidFill>
                <a:srgbClr val="FFA3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69EE213-9421-4FC4-BF00-52C4C3EE395E}"/>
                  </a:ext>
                </a:extLst>
              </p:cNvPr>
              <p:cNvSpPr/>
              <p:nvPr/>
            </p:nvSpPr>
            <p:spPr>
              <a:xfrm>
                <a:off x="4461791" y="3251251"/>
                <a:ext cx="912349" cy="46540"/>
              </a:xfrm>
              <a:prstGeom prst="rect">
                <a:avLst/>
              </a:prstGeom>
              <a:solidFill>
                <a:srgbClr val="FF05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EE7304CD-4014-460F-834A-BCCCCA221CA8}"/>
                  </a:ext>
                </a:extLst>
              </p:cNvPr>
              <p:cNvCxnSpPr/>
              <p:nvPr/>
            </p:nvCxnSpPr>
            <p:spPr>
              <a:xfrm>
                <a:off x="6100207" y="3024896"/>
                <a:ext cx="0" cy="268664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A035B0DF-98C8-4375-AFCA-784006956C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00207" y="3285098"/>
                <a:ext cx="2117" cy="48020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5977268-85F5-40D7-BD62-50F15AC9ADC6}"/>
                  </a:ext>
                </a:extLst>
              </p:cNvPr>
              <p:cNvCxnSpPr>
                <a:endCxn id="57" idx="0"/>
              </p:cNvCxnSpPr>
              <p:nvPr/>
            </p:nvCxnSpPr>
            <p:spPr>
              <a:xfrm flipH="1">
                <a:off x="4916907" y="3067205"/>
                <a:ext cx="95256" cy="18404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A8EF595-7B0B-45B5-956E-EB3C6B6EADF8}"/>
                  </a:ext>
                </a:extLst>
              </p:cNvPr>
              <p:cNvSpPr txBox="1"/>
              <p:nvPr/>
            </p:nvSpPr>
            <p:spPr>
              <a:xfrm>
                <a:off x="6076923" y="3390871"/>
                <a:ext cx="658329" cy="33847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sl-SI" sz="1050" dirty="0" err="1"/>
                  <a:t>holes</a:t>
                </a:r>
                <a:endParaRPr lang="en-GB" sz="1050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D4AEE52-6EDC-4A66-B95F-331EEB220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812" y="2838331"/>
                <a:ext cx="606064" cy="3385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47FAB40-7FB5-439B-A601-8C8F10EF6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724" y="2876004"/>
                <a:ext cx="509883" cy="3385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noFill/>
                  </a:rPr>
                  <a:t> 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082DEB9-98C2-431C-B5CB-B99D60BDD6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170" y="3084129"/>
                <a:ext cx="44452" cy="1586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9E38DC8-02C9-4E81-AD37-149C7468E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143" y="3335535"/>
                <a:ext cx="511080" cy="33855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0A67BBD-55B5-493E-842B-3EF71817D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920" y="3681620"/>
                <a:ext cx="1651392" cy="338555"/>
              </a:xfrm>
              <a:prstGeom prst="rect">
                <a:avLst/>
              </a:prstGeom>
              <a:blipFill>
                <a:blip r:embed="rId15"/>
                <a:stretch>
                  <a:fillRect b="-11905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D6DF19E-8302-4894-81D2-8B1A33FDA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57" y="4282040"/>
                <a:ext cx="1290183" cy="338555"/>
              </a:xfrm>
              <a:prstGeom prst="rect">
                <a:avLst/>
              </a:prstGeom>
              <a:blipFill>
                <a:blip r:embed="rId16"/>
                <a:stretch>
                  <a:fillRect b="-11905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68" name="Flowchart: Punched Tape 67">
                <a:extLst>
                  <a:ext uri="{FF2B5EF4-FFF2-40B4-BE49-F238E27FC236}">
                    <a16:creationId xmlns:a16="http://schemas.microsoft.com/office/drawing/2014/main" id="{9E02C0ED-4D4D-4F38-9226-201DA73F8090}"/>
                  </a:ext>
                </a:extLst>
              </p:cNvPr>
              <p:cNvSpPr/>
              <p:nvPr/>
            </p:nvSpPr>
            <p:spPr>
              <a:xfrm>
                <a:off x="3934704" y="4696107"/>
                <a:ext cx="1966523" cy="308857"/>
              </a:xfrm>
              <a:prstGeom prst="flowChartPunchedTap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80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43C2657-6D9F-475A-91FD-5E120D6F92A3}"/>
                  </a:ext>
                </a:extLst>
              </p:cNvPr>
              <p:cNvSpPr txBox="1"/>
              <p:nvPr/>
            </p:nvSpPr>
            <p:spPr>
              <a:xfrm>
                <a:off x="6057871" y="2948740"/>
                <a:ext cx="961035" cy="33847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sl-SI" sz="1050" dirty="0" err="1"/>
                  <a:t>electrons</a:t>
                </a:r>
                <a:endParaRPr lang="en-GB" sz="1050" dirty="0"/>
              </a:p>
            </p:txBody>
          </p:sp>
        </p:grpSp>
      </p:grpSp>
      <p:pic>
        <p:nvPicPr>
          <p:cNvPr id="25607" name="Picture 7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2979738"/>
            <a:ext cx="303053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5D7B0241-EF03-4299-8106-F3A2C35DEDBB}"/>
              </a:ext>
            </a:extLst>
          </p:cNvPr>
          <p:cNvSpPr txBox="1"/>
          <p:nvPr/>
        </p:nvSpPr>
        <p:spPr>
          <a:xfrm>
            <a:off x="7475538" y="5508625"/>
            <a:ext cx="1611312" cy="115888"/>
          </a:xfrm>
          <a:prstGeom prst="rect">
            <a:avLst/>
          </a:prstGeom>
          <a:solidFill>
            <a:srgbClr val="FFFFCC"/>
          </a:solidFill>
          <a:ln w="18000">
            <a:solidFill>
              <a:srgbClr val="800000"/>
            </a:solidFill>
            <a:prstDash val="solid"/>
            <a:round/>
          </a:ln>
        </p:spPr>
        <p:txBody>
          <a:bodyPr wrap="none" lIns="0" tIns="0" rIns="0" bIns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 kern="0" dirty="0">
                <a:latin typeface="Arial" pitchFamily="34"/>
                <a:ea typeface="Lucida Sans Unicode" pitchFamily="2"/>
                <a:cs typeface="Tahoma" pitchFamily="2"/>
              </a:rPr>
              <a:t> </a:t>
            </a:r>
            <a:r>
              <a:rPr lang="sl-SI" sz="788" kern="0" dirty="0">
                <a:latin typeface="Arial" pitchFamily="34"/>
                <a:ea typeface="Lucida Sans Unicode" pitchFamily="2"/>
                <a:cs typeface="Tahoma" pitchFamily="2"/>
              </a:rPr>
              <a:t>A</a:t>
            </a:r>
            <a:r>
              <a:rPr lang="en-US" sz="788" kern="0" dirty="0">
                <a:latin typeface="Arial" pitchFamily="34"/>
                <a:ea typeface="Lucida Sans Unicode" pitchFamily="2"/>
                <a:cs typeface="Tahoma" pitchFamily="2"/>
              </a:rPr>
              <a:t>. </a:t>
            </a:r>
            <a:r>
              <a:rPr lang="sl-SI" sz="788" kern="0" dirty="0">
                <a:latin typeface="Arial" pitchFamily="34"/>
                <a:ea typeface="Lucida Sans Unicode" pitchFamily="2"/>
                <a:cs typeface="Tahoma" pitchFamily="2"/>
              </a:rPr>
              <a:t>Gola</a:t>
            </a:r>
            <a:r>
              <a:rPr lang="en-US" sz="788" kern="0" dirty="0">
                <a:latin typeface="Arial" pitchFamily="34"/>
                <a:ea typeface="Lucida Sans Unicode" pitchFamily="2"/>
                <a:cs typeface="Tahoma" pitchFamily="2"/>
              </a:rPr>
              <a:t> et al. </a:t>
            </a:r>
            <a:r>
              <a:rPr lang="sl-SI" sz="788" kern="0" dirty="0" err="1">
                <a:latin typeface="Arial" pitchFamily="34"/>
                <a:ea typeface="Lucida Sans Unicode" pitchFamily="2"/>
                <a:cs typeface="Tahoma" pitchFamily="2"/>
              </a:rPr>
              <a:t>Sensors</a:t>
            </a:r>
            <a:r>
              <a:rPr lang="en-US" sz="788" kern="0" dirty="0">
                <a:latin typeface="Arial" pitchFamily="34"/>
                <a:ea typeface="Lucida Sans Unicode" pitchFamily="2"/>
                <a:cs typeface="Tahoma" pitchFamily="2"/>
              </a:rPr>
              <a:t> </a:t>
            </a:r>
            <a:r>
              <a:rPr lang="sl-SI" sz="788" kern="0" dirty="0">
                <a:latin typeface="Arial" pitchFamily="34"/>
                <a:ea typeface="Lucida Sans Unicode" pitchFamily="2"/>
                <a:cs typeface="Tahoma" pitchFamily="2"/>
              </a:rPr>
              <a:t>19</a:t>
            </a:r>
            <a:r>
              <a:rPr lang="en-US" sz="788" kern="0" dirty="0">
                <a:latin typeface="Arial" pitchFamily="34"/>
                <a:ea typeface="Lucida Sans Unicode" pitchFamily="2"/>
                <a:cs typeface="Tahoma" pitchFamily="2"/>
              </a:rPr>
              <a:t>(201</a:t>
            </a:r>
            <a:r>
              <a:rPr lang="sl-SI" sz="788" kern="0" dirty="0">
                <a:latin typeface="Arial" pitchFamily="34"/>
                <a:ea typeface="Lucida Sans Unicode" pitchFamily="2"/>
                <a:cs typeface="Tahoma" pitchFamily="2"/>
              </a:rPr>
              <a:t>9</a:t>
            </a:r>
            <a:r>
              <a:rPr lang="en-US" sz="788" kern="0" dirty="0">
                <a:latin typeface="Arial" pitchFamily="34"/>
                <a:ea typeface="Lucida Sans Unicode" pitchFamily="2"/>
                <a:cs typeface="Tahoma" pitchFamily="2"/>
              </a:rPr>
              <a:t>)</a:t>
            </a:r>
            <a:r>
              <a:rPr lang="sl-SI" sz="788" kern="0" dirty="0">
                <a:latin typeface="Arial" pitchFamily="34"/>
                <a:ea typeface="Lucida Sans Unicode" pitchFamily="2"/>
                <a:cs typeface="Tahoma" pitchFamily="2"/>
              </a:rPr>
              <a:t>308</a:t>
            </a:r>
            <a:endParaRPr lang="en-US" sz="788" kern="0" dirty="0">
              <a:latin typeface="Arial" pitchFamily="34"/>
              <a:ea typeface="Lucida Sans Unicode" pitchFamily="2"/>
              <a:cs typeface="Tahoma" pitchFamily="2"/>
              <a:hlinkClick r:id="rId3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D040418-8771-41D2-BE30-11A8FAFDBCD4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85640" y="4824290"/>
            <a:ext cx="1439658" cy="461665"/>
          </a:xfrm>
          <a:prstGeom prst="rect">
            <a:avLst/>
          </a:prstGeom>
          <a:blipFill>
            <a:blip r:embed="rId18"/>
            <a:stretch>
              <a:fillRect l="-424" t="-1316" b="-789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28600"/>
            <a:ext cx="7992888" cy="533400"/>
          </a:xfrm>
        </p:spPr>
        <p:txBody>
          <a:bodyPr/>
          <a:lstStyle/>
          <a:p>
            <a:r>
              <a:rPr lang="en-GB" dirty="0"/>
              <a:t>Micro Channel </a:t>
            </a:r>
            <a:r>
              <a:rPr lang="en-SI" dirty="0"/>
              <a:t>P</a:t>
            </a:r>
            <a:r>
              <a:rPr lang="en-GB" dirty="0"/>
              <a:t>late PMT (MCP-PMT)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5013176"/>
            <a:ext cx="7630616" cy="108282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Multiplication step: a continuous dynode</a:t>
            </a:r>
            <a:r>
              <a:rPr lang="sl-SI" sz="2000" dirty="0"/>
              <a:t> – a </a:t>
            </a:r>
            <a:r>
              <a:rPr lang="sl-SI" sz="2000" dirty="0" err="1"/>
              <a:t>micro-channel</a:t>
            </a:r>
            <a:r>
              <a:rPr lang="sl-SI" sz="2000" dirty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73266"/>
            <a:ext cx="7069703" cy="325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81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77" y="5354019"/>
            <a:ext cx="1158576" cy="1150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46050"/>
            <a:ext cx="6002337" cy="523875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GB" sz="2800" b="0" dirty="0">
                <a:latin typeface="+mn-lt"/>
              </a:rPr>
              <a:t>Micro Channel </a:t>
            </a:r>
            <a:r>
              <a:rPr lang="en-SI" sz="2800" b="0" dirty="0">
                <a:latin typeface="+mn-lt"/>
              </a:rPr>
              <a:t>P</a:t>
            </a:r>
            <a:r>
              <a:rPr lang="en-GB" sz="2800" b="0" dirty="0">
                <a:latin typeface="+mn-lt"/>
              </a:rPr>
              <a:t>late PMT (MCP-PMT)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4812" y="965200"/>
            <a:ext cx="2177753" cy="13137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MCP is a thin glass plate with an array of holes (&lt;10-100 </a:t>
            </a:r>
            <a:r>
              <a:rPr lang="en-US" sz="1600" kern="0" dirty="0">
                <a:solidFill>
                  <a:srgbClr val="008000"/>
                </a:solidFill>
                <a:latin typeface="Symbol" panose="05050102010706020507" pitchFamily="18" charset="2"/>
                <a:ea typeface="Lucida Sans Unicode" pitchFamily="2"/>
                <a:cs typeface="Tahoma" pitchFamily="2"/>
              </a:rPr>
              <a:t>m</a:t>
            </a:r>
            <a:r>
              <a:rPr lang="en-US" sz="14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m diameter) - </a:t>
            </a:r>
            <a:r>
              <a:rPr lang="sl-SI" sz="14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- a </a:t>
            </a:r>
            <a:r>
              <a:rPr lang="en-US" sz="14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continuous dynode structure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15150" y="5200650"/>
            <a:ext cx="2228850" cy="4457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MCP gain depends on</a:t>
            </a:r>
            <a:r>
              <a:rPr lang="en-SI" sz="12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2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L/D ratio – typically 1000</a:t>
            </a:r>
            <a:r>
              <a:rPr lang="en-SI" sz="12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f</a:t>
            </a:r>
            <a:r>
              <a:rPr lang="en-US" sz="12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or L/D=40</a:t>
            </a:r>
          </a:p>
        </p:txBody>
      </p:sp>
      <p:grpSp>
        <p:nvGrpSpPr>
          <p:cNvPr id="11269" name="Group 204"/>
          <p:cNvGrpSpPr>
            <a:grpSpLocks/>
          </p:cNvGrpSpPr>
          <p:nvPr/>
        </p:nvGrpSpPr>
        <p:grpSpPr bwMode="auto">
          <a:xfrm>
            <a:off x="7740352" y="1012825"/>
            <a:ext cx="1331913" cy="1346200"/>
            <a:chOff x="7907541" y="330290"/>
            <a:chExt cx="1967819" cy="1988427"/>
          </a:xfrm>
        </p:grpSpPr>
        <p:pic>
          <p:nvPicPr>
            <p:cNvPr id="11459" name="Picture 2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7541" y="330290"/>
              <a:ext cx="1426367" cy="1988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460" name="Group 11"/>
            <p:cNvGrpSpPr>
              <a:grpSpLocks/>
            </p:cNvGrpSpPr>
            <p:nvPr/>
          </p:nvGrpSpPr>
          <p:grpSpPr bwMode="auto">
            <a:xfrm>
              <a:off x="8546040" y="515159"/>
              <a:ext cx="1329320" cy="1067400"/>
              <a:chOff x="8546040" y="515159"/>
              <a:chExt cx="1329320" cy="106740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8848061" y="1289330"/>
                <a:ext cx="839665" cy="29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sl-SI" sz="1050" kern="0">
                    <a:solidFill>
                      <a:srgbClr val="0000FF"/>
                    </a:solidFill>
                    <a:latin typeface="Arial" pitchFamily="34"/>
                    <a:ea typeface="Lucida Sans Unicode" pitchFamily="2"/>
                    <a:cs typeface="Tahoma" pitchFamily="2"/>
                  </a:rPr>
                  <a:t>~ 400 </a:t>
                </a:r>
                <a:r>
                  <a:rPr lang="sl-SI" sz="1050" kern="0">
                    <a:solidFill>
                      <a:srgbClr val="0000FF"/>
                    </a:solidFill>
                    <a:latin typeface="Symbol" pitchFamily="18"/>
                    <a:ea typeface="Lucida Sans Unicode" pitchFamily="2"/>
                    <a:cs typeface="Tahoma" pitchFamily="2"/>
                  </a:rPr>
                  <a:t>m</a:t>
                </a:r>
                <a:r>
                  <a:rPr lang="sl-SI" sz="1050" kern="0">
                    <a:solidFill>
                      <a:srgbClr val="0000FF"/>
                    </a:solidFill>
                    <a:latin typeface="Arial" pitchFamily="34"/>
                    <a:ea typeface="Lucida Sans Unicode" pitchFamily="2"/>
                    <a:cs typeface="Tahoma" pitchFamily="2"/>
                  </a:rPr>
                  <a:t>m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944223" y="515533"/>
                <a:ext cx="931137" cy="29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sl-SI" sz="1050" kern="0">
                    <a:solidFill>
                      <a:srgbClr val="0000FF"/>
                    </a:solidFill>
                    <a:latin typeface="Symbol" pitchFamily="18"/>
                    <a:ea typeface="Lucida Sans Unicode" pitchFamily="2"/>
                    <a:cs typeface="Tahoma" pitchFamily="2"/>
                  </a:rPr>
                  <a:t>F </a:t>
                </a:r>
                <a:r>
                  <a:rPr lang="sl-SI" sz="1050" kern="0">
                    <a:solidFill>
                      <a:srgbClr val="0000FF"/>
                    </a:solidFill>
                    <a:latin typeface="Arial" pitchFamily="34"/>
                    <a:ea typeface="Lucida Sans Unicode" pitchFamily="2"/>
                    <a:cs typeface="Tahoma" pitchFamily="2"/>
                  </a:rPr>
                  <a:t>~ 10 </a:t>
                </a:r>
                <a:r>
                  <a:rPr lang="sl-SI" sz="1050" kern="0">
                    <a:solidFill>
                      <a:srgbClr val="0000FF"/>
                    </a:solidFill>
                    <a:latin typeface="Symbol" pitchFamily="18"/>
                    <a:ea typeface="Lucida Sans Unicode" pitchFamily="2"/>
                    <a:cs typeface="Tahoma" pitchFamily="2"/>
                  </a:rPr>
                  <a:t>m</a:t>
                </a:r>
                <a:r>
                  <a:rPr lang="sl-SI" sz="1050" kern="0">
                    <a:solidFill>
                      <a:srgbClr val="0000FF"/>
                    </a:solidFill>
                    <a:latin typeface="Arial" pitchFamily="34"/>
                    <a:ea typeface="Lucida Sans Unicode" pitchFamily="2"/>
                    <a:cs typeface="Tahoma" pitchFamily="2"/>
                  </a:rPr>
                  <a:t>m</a:t>
                </a:r>
              </a:p>
            </p:txBody>
          </p:sp>
          <p:sp>
            <p:nvSpPr>
              <p:cNvPr id="16" name="Straight Connector 15"/>
              <p:cNvSpPr/>
              <p:nvPr/>
            </p:nvSpPr>
            <p:spPr>
              <a:xfrm flipH="1">
                <a:off x="8580681" y="703120"/>
                <a:ext cx="248616" cy="656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tailEnd type="arrow"/>
              </a:ln>
            </p:spPr>
            <p:txBody>
              <a:bodyPr wrap="none" lIns="0" tIns="0" rIns="0" bIns="0" compatLnSpc="0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endParaRPr lang="en-US" sz="1500" kern="0">
                  <a:solidFill>
                    <a:srgbClr val="008000"/>
                  </a:solidFill>
                  <a:latin typeface="Arial" pitchFamily="34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17" name="Straight Connector 16"/>
              <p:cNvSpPr/>
              <p:nvPr/>
            </p:nvSpPr>
            <p:spPr>
              <a:xfrm flipV="1">
                <a:off x="8545499" y="1427675"/>
                <a:ext cx="215780" cy="281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</p:spPr>
            <p:txBody>
              <a:bodyPr wrap="none" lIns="0" tIns="0" rIns="0" bIns="0" compatLnSpc="0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endParaRPr lang="en-US" sz="1500" kern="0">
                  <a:solidFill>
                    <a:srgbClr val="008000"/>
                  </a:solidFill>
                  <a:latin typeface="Arial" pitchFamily="34"/>
                  <a:ea typeface="Lucida Sans Unicode" pitchFamily="2"/>
                  <a:cs typeface="Tahoma" pitchFamily="2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179388" y="981075"/>
            <a:ext cx="5145087" cy="29406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Similar to ordinary PMT – </a:t>
            </a:r>
            <a:r>
              <a:rPr lang="sl-SI" sz="1600" kern="0" dirty="0" err="1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the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dynode structure is replaced by MCP</a:t>
            </a:r>
            <a:r>
              <a:rPr lang="en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s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>
              <a:lnSpc>
                <a:spcPct val="120000"/>
              </a:lnSpc>
              <a:defRPr/>
            </a:pPr>
            <a:endParaRPr lang="en-US" sz="1600" kern="0" dirty="0">
              <a:solidFill>
                <a:srgbClr val="008000"/>
              </a:solidFill>
              <a:latin typeface="+mn-lt"/>
              <a:ea typeface="Lucida Sans Unicode" pitchFamily="2"/>
              <a:cs typeface="Tahoma" pitchFamily="2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kern="0" dirty="0">
                <a:solidFill>
                  <a:srgbClr val="000080"/>
                </a:solidFill>
                <a:latin typeface="+mn-lt"/>
                <a:ea typeface="Lucida Sans Unicode" pitchFamily="2"/>
                <a:cs typeface="Tahoma" pitchFamily="2"/>
              </a:rPr>
              <a:t>Basic characteristics:</a:t>
            </a:r>
          </a:p>
          <a:p>
            <a:pPr marL="122472" indent="-122472">
              <a:lnSpc>
                <a:spcPct val="12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Gain ~ 10</a:t>
            </a:r>
            <a:r>
              <a:rPr lang="en-US" sz="1600" kern="0" baseline="3300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6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→ single photon</a:t>
            </a:r>
          </a:p>
          <a:p>
            <a:pPr marL="122472" indent="-122472">
              <a:lnSpc>
                <a:spcPct val="12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Collection efficiency ~ 60%</a:t>
            </a:r>
          </a:p>
          <a:p>
            <a:pPr marL="122472" indent="-122472">
              <a:lnSpc>
                <a:spcPct val="12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Small thickness, high field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→ small TTS</a:t>
            </a:r>
          </a:p>
          <a:p>
            <a:pPr marL="122472" indent="-122472">
              <a:lnSpc>
                <a:spcPct val="12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Works in magnetic field</a:t>
            </a:r>
          </a:p>
          <a:p>
            <a:pPr marL="122472" indent="-122472">
              <a:lnSpc>
                <a:spcPct val="12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Segmented anode</a:t>
            </a:r>
            <a:b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</a:b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→ position sensitive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4700" y="5784850"/>
            <a:ext cx="703263" cy="1857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sl-SI" sz="1050" kern="0" dirty="0">
                <a:solidFill>
                  <a:srgbClr val="0000FF"/>
                </a:solidFill>
                <a:latin typeface="Arial" pitchFamily="34"/>
                <a:ea typeface="Lucida Sans Unicode" pitchFamily="2"/>
                <a:cs typeface="Tahoma" pitchFamily="2"/>
              </a:rPr>
              <a:t>PHOTONIS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3150" y="5095875"/>
            <a:ext cx="860425" cy="1857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sl-SI" sz="1050" kern="0" dirty="0">
                <a:solidFill>
                  <a:srgbClr val="0000FF"/>
                </a:solidFill>
                <a:latin typeface="Arial" pitchFamily="34"/>
                <a:ea typeface="Lucida Sans Unicode" pitchFamily="2"/>
                <a:cs typeface="Tahoma" pitchFamily="2"/>
              </a:rPr>
              <a:t>HAMAMATSU</a:t>
            </a:r>
          </a:p>
        </p:txBody>
      </p:sp>
      <p:sp>
        <p:nvSpPr>
          <p:cNvPr id="11273" name="TextBox 20"/>
          <p:cNvSpPr txBox="1">
            <a:spLocks noChangeArrowheads="1"/>
          </p:cNvSpPr>
          <p:nvPr/>
        </p:nvSpPr>
        <p:spPr bwMode="auto">
          <a:xfrm>
            <a:off x="4225007" y="4589463"/>
            <a:ext cx="24352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008000"/>
                </a:solidFill>
                <a:latin typeface="+mn-lt"/>
                <a:ea typeface="Lucida Sans Unicode" panose="020B0602030504020204" pitchFamily="34" charset="0"/>
                <a:cs typeface="Tahoma" panose="020B0604030504040204" pitchFamily="34" charset="0"/>
              </a:rPr>
              <a:t>Anodes </a:t>
            </a:r>
            <a:r>
              <a:rPr lang="en-US" altLang="en-US" sz="1300" dirty="0">
                <a:solidFill>
                  <a:srgbClr val="008000"/>
                </a:solidFill>
                <a:latin typeface="+mn-lt"/>
                <a:ea typeface="Lucida Sans Unicode" panose="020B0602030504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1300" dirty="0">
                <a:solidFill>
                  <a:srgbClr val="008000"/>
                </a:solidFill>
                <a:latin typeface="+mn-lt"/>
                <a:ea typeface="Lucida Sans Unicode" panose="020B0602030504020204" pitchFamily="34" charset="0"/>
                <a:cs typeface="Tahoma" panose="020B0604030504040204" pitchFamily="34" charset="0"/>
              </a:rPr>
              <a:t> can be segmented according to application needs</a:t>
            </a:r>
          </a:p>
        </p:txBody>
      </p:sp>
      <p:grpSp>
        <p:nvGrpSpPr>
          <p:cNvPr id="11274" name="Group 21"/>
          <p:cNvGrpSpPr>
            <a:grpSpLocks/>
          </p:cNvGrpSpPr>
          <p:nvPr/>
        </p:nvGrpSpPr>
        <p:grpSpPr bwMode="auto">
          <a:xfrm>
            <a:off x="4435475" y="2359025"/>
            <a:ext cx="2622550" cy="2003425"/>
            <a:chOff x="4658760" y="3371040"/>
            <a:chExt cx="3659400" cy="2793960"/>
          </a:xfrm>
        </p:grpSpPr>
        <p:sp>
          <p:nvSpPr>
            <p:cNvPr id="23" name="Freeform 22"/>
            <p:cNvSpPr/>
            <p:nvPr/>
          </p:nvSpPr>
          <p:spPr>
            <a:xfrm>
              <a:off x="4658760" y="4048498"/>
              <a:ext cx="3652755" cy="307735"/>
            </a:xfrm>
            <a:custGeom>
              <a:avLst>
                <a:gd name="f0" fmla="val 112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CCFFFF"/>
            </a:solidFill>
            <a:ln w="9360">
              <a:solidFill>
                <a:srgbClr val="000000"/>
              </a:solidFill>
              <a:prstDash val="solid"/>
              <a:round/>
            </a:ln>
          </p:spPr>
          <p:txBody>
            <a:bodyPr wrap="none" lIns="67498" tIns="35099" rIns="67498" bIns="35099" anchor="ctr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grpSp>
          <p:nvGrpSpPr>
            <p:cNvPr id="11284" name="Group 23"/>
            <p:cNvGrpSpPr>
              <a:grpSpLocks/>
            </p:cNvGrpSpPr>
            <p:nvPr/>
          </p:nvGrpSpPr>
          <p:grpSpPr bwMode="auto">
            <a:xfrm>
              <a:off x="4658760" y="5018760"/>
              <a:ext cx="3652919" cy="150840"/>
              <a:chOff x="4658760" y="5018760"/>
              <a:chExt cx="3652919" cy="150840"/>
            </a:xfrm>
          </p:grpSpPr>
          <p:sp>
            <p:nvSpPr>
              <p:cNvPr id="134" name="Freeform 133"/>
              <p:cNvSpPr/>
              <p:nvPr/>
            </p:nvSpPr>
            <p:spPr>
              <a:xfrm>
                <a:off x="4658760" y="5020407"/>
                <a:ext cx="3652756" cy="143903"/>
              </a:xfrm>
              <a:custGeom>
                <a:avLst>
                  <a:gd name="f0" fmla="val 24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67498" tIns="35099" rIns="67498" bIns="35099" anchor="ctr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5" name="Straight Connector 134"/>
              <p:cNvSpPr/>
              <p:nvPr/>
            </p:nvSpPr>
            <p:spPr>
              <a:xfrm>
                <a:off x="4703063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6" name="Straight Connector 135"/>
              <p:cNvSpPr/>
              <p:nvPr/>
            </p:nvSpPr>
            <p:spPr>
              <a:xfrm>
                <a:off x="4740721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7" name="Straight Connector 136"/>
              <p:cNvSpPr/>
              <p:nvPr/>
            </p:nvSpPr>
            <p:spPr>
              <a:xfrm>
                <a:off x="4818250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8" name="Straight Connector 137"/>
              <p:cNvSpPr/>
              <p:nvPr/>
            </p:nvSpPr>
            <p:spPr>
              <a:xfrm>
                <a:off x="4853692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9" name="Straight Connector 138"/>
              <p:cNvSpPr/>
              <p:nvPr/>
            </p:nvSpPr>
            <p:spPr>
              <a:xfrm>
                <a:off x="4931222" y="5020407"/>
                <a:ext cx="55378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0" name="Straight Connector 139"/>
              <p:cNvSpPr/>
              <p:nvPr/>
            </p:nvSpPr>
            <p:spPr>
              <a:xfrm>
                <a:off x="4966664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1" name="Straight Connector 140"/>
              <p:cNvSpPr/>
              <p:nvPr/>
            </p:nvSpPr>
            <p:spPr>
              <a:xfrm>
                <a:off x="5041979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2" name="Straight Connector 141"/>
              <p:cNvSpPr/>
              <p:nvPr/>
            </p:nvSpPr>
            <p:spPr>
              <a:xfrm>
                <a:off x="5081851" y="5020407"/>
                <a:ext cx="55378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3" name="Straight Connector 142"/>
              <p:cNvSpPr/>
              <p:nvPr/>
            </p:nvSpPr>
            <p:spPr>
              <a:xfrm>
                <a:off x="5154950" y="5020407"/>
                <a:ext cx="57593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4" name="Straight Connector 143"/>
              <p:cNvSpPr/>
              <p:nvPr/>
            </p:nvSpPr>
            <p:spPr>
              <a:xfrm>
                <a:off x="5192608" y="5020407"/>
                <a:ext cx="57593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5" name="Straight Connector 144"/>
              <p:cNvSpPr/>
              <p:nvPr/>
            </p:nvSpPr>
            <p:spPr>
              <a:xfrm>
                <a:off x="5265707" y="5018192"/>
                <a:ext cx="55379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6" name="Straight Connector 145"/>
              <p:cNvSpPr/>
              <p:nvPr/>
            </p:nvSpPr>
            <p:spPr>
              <a:xfrm>
                <a:off x="5303365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7" name="Straight Connector 146"/>
              <p:cNvSpPr/>
              <p:nvPr/>
            </p:nvSpPr>
            <p:spPr>
              <a:xfrm>
                <a:off x="5378679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8" name="Straight Connector 147"/>
              <p:cNvSpPr/>
              <p:nvPr/>
            </p:nvSpPr>
            <p:spPr>
              <a:xfrm>
                <a:off x="5416336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9" name="Straight Connector 148"/>
              <p:cNvSpPr/>
              <p:nvPr/>
            </p:nvSpPr>
            <p:spPr>
              <a:xfrm>
                <a:off x="5491650" y="5020407"/>
                <a:ext cx="55379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0" name="Straight Connector 149"/>
              <p:cNvSpPr/>
              <p:nvPr/>
            </p:nvSpPr>
            <p:spPr>
              <a:xfrm>
                <a:off x="5529308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1" name="Straight Connector 150"/>
              <p:cNvSpPr/>
              <p:nvPr/>
            </p:nvSpPr>
            <p:spPr>
              <a:xfrm>
                <a:off x="5602407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2" name="Straight Connector 151"/>
              <p:cNvSpPr/>
              <p:nvPr/>
            </p:nvSpPr>
            <p:spPr>
              <a:xfrm>
                <a:off x="5642279" y="5020407"/>
                <a:ext cx="55379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3" name="Straight Connector 152"/>
              <p:cNvSpPr/>
              <p:nvPr/>
            </p:nvSpPr>
            <p:spPr>
              <a:xfrm>
                <a:off x="5717594" y="5020407"/>
                <a:ext cx="57593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4" name="Straight Connector 153"/>
              <p:cNvSpPr/>
              <p:nvPr/>
            </p:nvSpPr>
            <p:spPr>
              <a:xfrm>
                <a:off x="5755252" y="5020407"/>
                <a:ext cx="55378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5" name="Straight Connector 154"/>
              <p:cNvSpPr/>
              <p:nvPr/>
            </p:nvSpPr>
            <p:spPr>
              <a:xfrm>
                <a:off x="5826136" y="5018192"/>
                <a:ext cx="55378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6" name="Straight Connector 155"/>
              <p:cNvSpPr/>
              <p:nvPr/>
            </p:nvSpPr>
            <p:spPr>
              <a:xfrm>
                <a:off x="5863793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7" name="Straight Connector 156"/>
              <p:cNvSpPr/>
              <p:nvPr/>
            </p:nvSpPr>
            <p:spPr>
              <a:xfrm>
                <a:off x="5939107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8" name="Straight Connector 157"/>
              <p:cNvSpPr/>
              <p:nvPr/>
            </p:nvSpPr>
            <p:spPr>
              <a:xfrm>
                <a:off x="5976765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9" name="Straight Connector 158"/>
              <p:cNvSpPr/>
              <p:nvPr/>
            </p:nvSpPr>
            <p:spPr>
              <a:xfrm>
                <a:off x="6052080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0" name="Straight Connector 159"/>
              <p:cNvSpPr/>
              <p:nvPr/>
            </p:nvSpPr>
            <p:spPr>
              <a:xfrm>
                <a:off x="6089736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1" name="Straight Connector 160"/>
              <p:cNvSpPr/>
              <p:nvPr/>
            </p:nvSpPr>
            <p:spPr>
              <a:xfrm>
                <a:off x="6165051" y="5020407"/>
                <a:ext cx="55379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2" name="Straight Connector 161"/>
              <p:cNvSpPr/>
              <p:nvPr/>
            </p:nvSpPr>
            <p:spPr>
              <a:xfrm>
                <a:off x="6202709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3" name="Straight Connector 162"/>
              <p:cNvSpPr/>
              <p:nvPr/>
            </p:nvSpPr>
            <p:spPr>
              <a:xfrm>
                <a:off x="6278023" y="5020407"/>
                <a:ext cx="57593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4" name="Straight Connector 163"/>
              <p:cNvSpPr/>
              <p:nvPr/>
            </p:nvSpPr>
            <p:spPr>
              <a:xfrm>
                <a:off x="6315680" y="5020407"/>
                <a:ext cx="57593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5" name="Straight Connector 164"/>
              <p:cNvSpPr/>
              <p:nvPr/>
            </p:nvSpPr>
            <p:spPr>
              <a:xfrm>
                <a:off x="6388780" y="5018192"/>
                <a:ext cx="55378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6" name="Straight Connector 165"/>
              <p:cNvSpPr/>
              <p:nvPr/>
            </p:nvSpPr>
            <p:spPr>
              <a:xfrm>
                <a:off x="6426436" y="5018192"/>
                <a:ext cx="55379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7" name="Straight Connector 166"/>
              <p:cNvSpPr/>
              <p:nvPr/>
            </p:nvSpPr>
            <p:spPr>
              <a:xfrm>
                <a:off x="6499537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8" name="Straight Connector 167"/>
              <p:cNvSpPr/>
              <p:nvPr/>
            </p:nvSpPr>
            <p:spPr>
              <a:xfrm>
                <a:off x="6537193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9" name="Straight Connector 168"/>
              <p:cNvSpPr/>
              <p:nvPr/>
            </p:nvSpPr>
            <p:spPr>
              <a:xfrm>
                <a:off x="6612508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0" name="Straight Connector 169"/>
              <p:cNvSpPr/>
              <p:nvPr/>
            </p:nvSpPr>
            <p:spPr>
              <a:xfrm>
                <a:off x="6650166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1" name="Straight Connector 170"/>
              <p:cNvSpPr/>
              <p:nvPr/>
            </p:nvSpPr>
            <p:spPr>
              <a:xfrm>
                <a:off x="6725480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2" name="Straight Connector 171"/>
              <p:cNvSpPr/>
              <p:nvPr/>
            </p:nvSpPr>
            <p:spPr>
              <a:xfrm>
                <a:off x="6763137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3" name="Straight Connector 172"/>
              <p:cNvSpPr/>
              <p:nvPr/>
            </p:nvSpPr>
            <p:spPr>
              <a:xfrm>
                <a:off x="6840667" y="5020407"/>
                <a:ext cx="55378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4" name="Straight Connector 173"/>
              <p:cNvSpPr/>
              <p:nvPr/>
            </p:nvSpPr>
            <p:spPr>
              <a:xfrm>
                <a:off x="6876109" y="5020407"/>
                <a:ext cx="57593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5" name="Straight Connector 174"/>
              <p:cNvSpPr/>
              <p:nvPr/>
            </p:nvSpPr>
            <p:spPr>
              <a:xfrm>
                <a:off x="6946994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6" name="Straight Connector 175"/>
              <p:cNvSpPr/>
              <p:nvPr/>
            </p:nvSpPr>
            <p:spPr>
              <a:xfrm>
                <a:off x="6986866" y="5018192"/>
                <a:ext cx="55378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7" name="Straight Connector 176"/>
              <p:cNvSpPr/>
              <p:nvPr/>
            </p:nvSpPr>
            <p:spPr>
              <a:xfrm>
                <a:off x="7059965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8" name="Straight Connector 177"/>
              <p:cNvSpPr/>
              <p:nvPr/>
            </p:nvSpPr>
            <p:spPr>
              <a:xfrm>
                <a:off x="7099837" y="5020407"/>
                <a:ext cx="55379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9" name="Straight Connector 178"/>
              <p:cNvSpPr/>
              <p:nvPr/>
            </p:nvSpPr>
            <p:spPr>
              <a:xfrm>
                <a:off x="7175152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80" name="Straight Connector 179"/>
              <p:cNvSpPr/>
              <p:nvPr/>
            </p:nvSpPr>
            <p:spPr>
              <a:xfrm>
                <a:off x="7210594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81" name="Straight Connector 180"/>
              <p:cNvSpPr/>
              <p:nvPr/>
            </p:nvSpPr>
            <p:spPr>
              <a:xfrm>
                <a:off x="7288124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82" name="Straight Connector 181"/>
              <p:cNvSpPr/>
              <p:nvPr/>
            </p:nvSpPr>
            <p:spPr>
              <a:xfrm>
                <a:off x="7325781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83" name="Straight Connector 182"/>
              <p:cNvSpPr/>
              <p:nvPr/>
            </p:nvSpPr>
            <p:spPr>
              <a:xfrm>
                <a:off x="7401095" y="5020407"/>
                <a:ext cx="55379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84" name="Straight Connector 183"/>
              <p:cNvSpPr/>
              <p:nvPr/>
            </p:nvSpPr>
            <p:spPr>
              <a:xfrm>
                <a:off x="7438753" y="5020407"/>
                <a:ext cx="57593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85" name="Straight Connector 184"/>
              <p:cNvSpPr/>
              <p:nvPr/>
            </p:nvSpPr>
            <p:spPr>
              <a:xfrm>
                <a:off x="7509637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86" name="Straight Connector 185"/>
              <p:cNvSpPr/>
              <p:nvPr/>
            </p:nvSpPr>
            <p:spPr>
              <a:xfrm>
                <a:off x="7547294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87" name="Straight Connector 186"/>
              <p:cNvSpPr/>
              <p:nvPr/>
            </p:nvSpPr>
            <p:spPr>
              <a:xfrm>
                <a:off x="7622609" y="5018192"/>
                <a:ext cx="57593" cy="14833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88" name="Straight Connector 187"/>
              <p:cNvSpPr/>
              <p:nvPr/>
            </p:nvSpPr>
            <p:spPr>
              <a:xfrm>
                <a:off x="7660267" y="5020407"/>
                <a:ext cx="55378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89" name="Straight Connector 188"/>
              <p:cNvSpPr/>
              <p:nvPr/>
            </p:nvSpPr>
            <p:spPr>
              <a:xfrm>
                <a:off x="7735581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90" name="Straight Connector 189"/>
              <p:cNvSpPr/>
              <p:nvPr/>
            </p:nvSpPr>
            <p:spPr>
              <a:xfrm>
                <a:off x="7773238" y="5020407"/>
                <a:ext cx="55379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91" name="Straight Connector 190"/>
              <p:cNvSpPr/>
              <p:nvPr/>
            </p:nvSpPr>
            <p:spPr>
              <a:xfrm>
                <a:off x="7848552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92" name="Straight Connector 191"/>
              <p:cNvSpPr/>
              <p:nvPr/>
            </p:nvSpPr>
            <p:spPr>
              <a:xfrm>
                <a:off x="7886210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93" name="Straight Connector 192"/>
              <p:cNvSpPr/>
              <p:nvPr/>
            </p:nvSpPr>
            <p:spPr>
              <a:xfrm>
                <a:off x="7961525" y="5020407"/>
                <a:ext cx="55378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94" name="Straight Connector 193"/>
              <p:cNvSpPr/>
              <p:nvPr/>
            </p:nvSpPr>
            <p:spPr>
              <a:xfrm>
                <a:off x="7999181" y="5020407"/>
                <a:ext cx="57593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95" name="Straight Connector 194"/>
              <p:cNvSpPr/>
              <p:nvPr/>
            </p:nvSpPr>
            <p:spPr>
              <a:xfrm>
                <a:off x="8074496" y="5020407"/>
                <a:ext cx="55379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96" name="Straight Connector 195"/>
              <p:cNvSpPr/>
              <p:nvPr/>
            </p:nvSpPr>
            <p:spPr>
              <a:xfrm>
                <a:off x="8109938" y="5020407"/>
                <a:ext cx="57593" cy="1461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97" name="Straight Connector 196"/>
              <p:cNvSpPr/>
              <p:nvPr/>
            </p:nvSpPr>
            <p:spPr>
              <a:xfrm>
                <a:off x="8185252" y="5020407"/>
                <a:ext cx="57593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98" name="Straight Connector 197"/>
              <p:cNvSpPr/>
              <p:nvPr/>
            </p:nvSpPr>
            <p:spPr>
              <a:xfrm>
                <a:off x="8225125" y="5020407"/>
                <a:ext cx="55379" cy="148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</p:grpSp>
        <p:grpSp>
          <p:nvGrpSpPr>
            <p:cNvPr id="11285" name="Group 24"/>
            <p:cNvGrpSpPr>
              <a:grpSpLocks/>
            </p:cNvGrpSpPr>
            <p:nvPr/>
          </p:nvGrpSpPr>
          <p:grpSpPr bwMode="auto">
            <a:xfrm>
              <a:off x="4660201" y="5202720"/>
              <a:ext cx="3652919" cy="154080"/>
              <a:chOff x="4660201" y="5202720"/>
              <a:chExt cx="3652919" cy="154080"/>
            </a:xfrm>
          </p:grpSpPr>
          <p:sp>
            <p:nvSpPr>
              <p:cNvPr id="69" name="Freeform 68"/>
              <p:cNvSpPr/>
              <p:nvPr/>
            </p:nvSpPr>
            <p:spPr>
              <a:xfrm rot="10800000">
                <a:off x="4660975" y="5210803"/>
                <a:ext cx="3652754" cy="143904"/>
              </a:xfrm>
              <a:custGeom>
                <a:avLst>
                  <a:gd name="f0" fmla="val 24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67498" tIns="35099" rIns="67498" bIns="35099" anchor="ctr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0" name="Straight Connector 69"/>
              <p:cNvSpPr/>
              <p:nvPr/>
            </p:nvSpPr>
            <p:spPr>
              <a:xfrm flipV="1">
                <a:off x="4705278" y="5204161"/>
                <a:ext cx="55378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1" name="Straight Connector 70"/>
              <p:cNvSpPr/>
              <p:nvPr/>
            </p:nvSpPr>
            <p:spPr>
              <a:xfrm flipV="1">
                <a:off x="4742935" y="5204161"/>
                <a:ext cx="55379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2" name="Straight Connector 71"/>
              <p:cNvSpPr/>
              <p:nvPr/>
            </p:nvSpPr>
            <p:spPr>
              <a:xfrm flipV="1">
                <a:off x="4818249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3" name="Straight Connector 72"/>
              <p:cNvSpPr/>
              <p:nvPr/>
            </p:nvSpPr>
            <p:spPr>
              <a:xfrm flipV="1">
                <a:off x="4855907" y="5204161"/>
                <a:ext cx="55378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4" name="Straight Connector 73"/>
              <p:cNvSpPr/>
              <p:nvPr/>
            </p:nvSpPr>
            <p:spPr>
              <a:xfrm flipV="1">
                <a:off x="4931222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5" name="Straight Connector 74"/>
              <p:cNvSpPr/>
              <p:nvPr/>
            </p:nvSpPr>
            <p:spPr>
              <a:xfrm flipV="1">
                <a:off x="4966664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6" name="Straight Connector 75"/>
              <p:cNvSpPr/>
              <p:nvPr/>
            </p:nvSpPr>
            <p:spPr>
              <a:xfrm flipV="1">
                <a:off x="5044193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7" name="Straight Connector 76"/>
              <p:cNvSpPr/>
              <p:nvPr/>
            </p:nvSpPr>
            <p:spPr>
              <a:xfrm flipV="1">
                <a:off x="5081851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8" name="Straight Connector 77"/>
              <p:cNvSpPr/>
              <p:nvPr/>
            </p:nvSpPr>
            <p:spPr>
              <a:xfrm flipV="1">
                <a:off x="5157165" y="5204161"/>
                <a:ext cx="55378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9" name="Straight Connector 78"/>
              <p:cNvSpPr/>
              <p:nvPr/>
            </p:nvSpPr>
            <p:spPr>
              <a:xfrm flipV="1">
                <a:off x="5194822" y="5201947"/>
                <a:ext cx="57593" cy="15275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0" name="Straight Connector 79"/>
              <p:cNvSpPr/>
              <p:nvPr/>
            </p:nvSpPr>
            <p:spPr>
              <a:xfrm flipV="1">
                <a:off x="5265706" y="5204161"/>
                <a:ext cx="55379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1" name="Straight Connector 80"/>
              <p:cNvSpPr/>
              <p:nvPr/>
            </p:nvSpPr>
            <p:spPr>
              <a:xfrm flipV="1">
                <a:off x="5303364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2" name="Straight Connector 81"/>
              <p:cNvSpPr/>
              <p:nvPr/>
            </p:nvSpPr>
            <p:spPr>
              <a:xfrm flipV="1">
                <a:off x="5378679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3" name="Straight Connector 82"/>
              <p:cNvSpPr/>
              <p:nvPr/>
            </p:nvSpPr>
            <p:spPr>
              <a:xfrm flipV="1">
                <a:off x="5416335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4" name="Straight Connector 83"/>
              <p:cNvSpPr/>
              <p:nvPr/>
            </p:nvSpPr>
            <p:spPr>
              <a:xfrm flipV="1">
                <a:off x="5491650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5" name="Straight Connector 84"/>
              <p:cNvSpPr/>
              <p:nvPr/>
            </p:nvSpPr>
            <p:spPr>
              <a:xfrm flipV="1">
                <a:off x="5529308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6" name="Straight Connector 85"/>
              <p:cNvSpPr/>
              <p:nvPr/>
            </p:nvSpPr>
            <p:spPr>
              <a:xfrm flipV="1">
                <a:off x="5604622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7" name="Straight Connector 86"/>
              <p:cNvSpPr/>
              <p:nvPr/>
            </p:nvSpPr>
            <p:spPr>
              <a:xfrm flipV="1">
                <a:off x="5642279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8" name="Straight Connector 87"/>
              <p:cNvSpPr/>
              <p:nvPr/>
            </p:nvSpPr>
            <p:spPr>
              <a:xfrm flipV="1">
                <a:off x="5717593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9" name="Straight Connector 88"/>
              <p:cNvSpPr/>
              <p:nvPr/>
            </p:nvSpPr>
            <p:spPr>
              <a:xfrm flipV="1">
                <a:off x="5755251" y="5201947"/>
                <a:ext cx="55378" cy="15275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0" name="Straight Connector 89"/>
              <p:cNvSpPr/>
              <p:nvPr/>
            </p:nvSpPr>
            <p:spPr>
              <a:xfrm flipV="1">
                <a:off x="5826136" y="5204161"/>
                <a:ext cx="55378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1" name="Straight Connector 90"/>
              <p:cNvSpPr/>
              <p:nvPr/>
            </p:nvSpPr>
            <p:spPr>
              <a:xfrm flipV="1">
                <a:off x="5863792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2" name="Straight Connector 91"/>
              <p:cNvSpPr/>
              <p:nvPr/>
            </p:nvSpPr>
            <p:spPr>
              <a:xfrm flipV="1">
                <a:off x="5941323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3" name="Straight Connector 92"/>
              <p:cNvSpPr/>
              <p:nvPr/>
            </p:nvSpPr>
            <p:spPr>
              <a:xfrm flipV="1">
                <a:off x="5976765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4" name="Straight Connector 93"/>
              <p:cNvSpPr/>
              <p:nvPr/>
            </p:nvSpPr>
            <p:spPr>
              <a:xfrm flipV="1">
                <a:off x="6054294" y="5204161"/>
                <a:ext cx="55379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5" name="Straight Connector 94"/>
              <p:cNvSpPr/>
              <p:nvPr/>
            </p:nvSpPr>
            <p:spPr>
              <a:xfrm flipV="1">
                <a:off x="6091952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6" name="Straight Connector 95"/>
              <p:cNvSpPr/>
              <p:nvPr/>
            </p:nvSpPr>
            <p:spPr>
              <a:xfrm flipV="1">
                <a:off x="6165050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7" name="Straight Connector 96"/>
              <p:cNvSpPr/>
              <p:nvPr/>
            </p:nvSpPr>
            <p:spPr>
              <a:xfrm flipV="1">
                <a:off x="6204923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8" name="Straight Connector 97"/>
              <p:cNvSpPr/>
              <p:nvPr/>
            </p:nvSpPr>
            <p:spPr>
              <a:xfrm flipV="1">
                <a:off x="6278023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9" name="Straight Connector 98"/>
              <p:cNvSpPr/>
              <p:nvPr/>
            </p:nvSpPr>
            <p:spPr>
              <a:xfrm flipV="1">
                <a:off x="6317895" y="5201947"/>
                <a:ext cx="55378" cy="15275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0" name="Straight Connector 99"/>
              <p:cNvSpPr/>
              <p:nvPr/>
            </p:nvSpPr>
            <p:spPr>
              <a:xfrm flipV="1">
                <a:off x="6388780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1" name="Straight Connector 100"/>
              <p:cNvSpPr/>
              <p:nvPr/>
            </p:nvSpPr>
            <p:spPr>
              <a:xfrm flipV="1">
                <a:off x="6426436" y="5204161"/>
                <a:ext cx="55379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2" name="Straight Connector 101"/>
              <p:cNvSpPr/>
              <p:nvPr/>
            </p:nvSpPr>
            <p:spPr>
              <a:xfrm flipV="1">
                <a:off x="6501751" y="5204161"/>
                <a:ext cx="55379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3" name="Straight Connector 102"/>
              <p:cNvSpPr/>
              <p:nvPr/>
            </p:nvSpPr>
            <p:spPr>
              <a:xfrm flipV="1">
                <a:off x="6539409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4" name="Straight Connector 103"/>
              <p:cNvSpPr/>
              <p:nvPr/>
            </p:nvSpPr>
            <p:spPr>
              <a:xfrm flipV="1">
                <a:off x="6614723" y="5204161"/>
                <a:ext cx="55378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5" name="Straight Connector 104"/>
              <p:cNvSpPr/>
              <p:nvPr/>
            </p:nvSpPr>
            <p:spPr>
              <a:xfrm flipV="1">
                <a:off x="6652380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6" name="Straight Connector 105"/>
              <p:cNvSpPr/>
              <p:nvPr/>
            </p:nvSpPr>
            <p:spPr>
              <a:xfrm flipV="1">
                <a:off x="6725480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7" name="Straight Connector 106"/>
              <p:cNvSpPr/>
              <p:nvPr/>
            </p:nvSpPr>
            <p:spPr>
              <a:xfrm flipV="1">
                <a:off x="6765352" y="5204161"/>
                <a:ext cx="55378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8" name="Straight Connector 107"/>
              <p:cNvSpPr/>
              <p:nvPr/>
            </p:nvSpPr>
            <p:spPr>
              <a:xfrm flipV="1">
                <a:off x="6840667" y="5204161"/>
                <a:ext cx="55378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9" name="Straight Connector 108"/>
              <p:cNvSpPr/>
              <p:nvPr/>
            </p:nvSpPr>
            <p:spPr>
              <a:xfrm flipV="1">
                <a:off x="6878323" y="5201947"/>
                <a:ext cx="55379" cy="15275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0" name="Straight Connector 109"/>
              <p:cNvSpPr/>
              <p:nvPr/>
            </p:nvSpPr>
            <p:spPr>
              <a:xfrm flipV="1">
                <a:off x="6949208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1" name="Straight Connector 110"/>
              <p:cNvSpPr/>
              <p:nvPr/>
            </p:nvSpPr>
            <p:spPr>
              <a:xfrm flipV="1">
                <a:off x="6986866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2" name="Straight Connector 111"/>
              <p:cNvSpPr/>
              <p:nvPr/>
            </p:nvSpPr>
            <p:spPr>
              <a:xfrm flipV="1">
                <a:off x="7062180" y="5204161"/>
                <a:ext cx="55378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3" name="Straight Connector 112"/>
              <p:cNvSpPr/>
              <p:nvPr/>
            </p:nvSpPr>
            <p:spPr>
              <a:xfrm flipV="1">
                <a:off x="7099837" y="5204161"/>
                <a:ext cx="55379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4" name="Straight Connector 113"/>
              <p:cNvSpPr/>
              <p:nvPr/>
            </p:nvSpPr>
            <p:spPr>
              <a:xfrm flipV="1">
                <a:off x="7175151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5" name="Straight Connector 114"/>
              <p:cNvSpPr/>
              <p:nvPr/>
            </p:nvSpPr>
            <p:spPr>
              <a:xfrm flipV="1">
                <a:off x="7212809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6" name="Straight Connector 115"/>
              <p:cNvSpPr/>
              <p:nvPr/>
            </p:nvSpPr>
            <p:spPr>
              <a:xfrm flipV="1">
                <a:off x="7288124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7" name="Straight Connector 116"/>
              <p:cNvSpPr/>
              <p:nvPr/>
            </p:nvSpPr>
            <p:spPr>
              <a:xfrm flipV="1">
                <a:off x="7325780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8" name="Straight Connector 117"/>
              <p:cNvSpPr/>
              <p:nvPr/>
            </p:nvSpPr>
            <p:spPr>
              <a:xfrm flipV="1">
                <a:off x="7401095" y="5204161"/>
                <a:ext cx="55379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9" name="Straight Connector 118"/>
              <p:cNvSpPr/>
              <p:nvPr/>
            </p:nvSpPr>
            <p:spPr>
              <a:xfrm flipV="1">
                <a:off x="7438753" y="5201947"/>
                <a:ext cx="57593" cy="15275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0" name="Straight Connector 119"/>
              <p:cNvSpPr/>
              <p:nvPr/>
            </p:nvSpPr>
            <p:spPr>
              <a:xfrm flipV="1">
                <a:off x="7509637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1" name="Straight Connector 120"/>
              <p:cNvSpPr/>
              <p:nvPr/>
            </p:nvSpPr>
            <p:spPr>
              <a:xfrm flipV="1">
                <a:off x="7549509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2" name="Straight Connector 121"/>
              <p:cNvSpPr/>
              <p:nvPr/>
            </p:nvSpPr>
            <p:spPr>
              <a:xfrm flipV="1">
                <a:off x="7622608" y="5204161"/>
                <a:ext cx="57593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3" name="Straight Connector 122"/>
              <p:cNvSpPr/>
              <p:nvPr/>
            </p:nvSpPr>
            <p:spPr>
              <a:xfrm flipV="1">
                <a:off x="7662481" y="5204161"/>
                <a:ext cx="55379" cy="1527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4" name="Straight Connector 123"/>
              <p:cNvSpPr/>
              <p:nvPr/>
            </p:nvSpPr>
            <p:spPr>
              <a:xfrm flipV="1">
                <a:off x="7735581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5" name="Straight Connector 124"/>
              <p:cNvSpPr/>
              <p:nvPr/>
            </p:nvSpPr>
            <p:spPr>
              <a:xfrm flipV="1">
                <a:off x="7773237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6" name="Straight Connector 125"/>
              <p:cNvSpPr/>
              <p:nvPr/>
            </p:nvSpPr>
            <p:spPr>
              <a:xfrm flipV="1">
                <a:off x="7848552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7" name="Straight Connector 126"/>
              <p:cNvSpPr/>
              <p:nvPr/>
            </p:nvSpPr>
            <p:spPr>
              <a:xfrm flipV="1">
                <a:off x="7886210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8" name="Straight Connector 127"/>
              <p:cNvSpPr/>
              <p:nvPr/>
            </p:nvSpPr>
            <p:spPr>
              <a:xfrm flipV="1">
                <a:off x="7963739" y="5204161"/>
                <a:ext cx="55379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9" name="Straight Connector 128"/>
              <p:cNvSpPr/>
              <p:nvPr/>
            </p:nvSpPr>
            <p:spPr>
              <a:xfrm flipV="1">
                <a:off x="7999181" y="5201947"/>
                <a:ext cx="57593" cy="15275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0" name="Straight Connector 129"/>
              <p:cNvSpPr/>
              <p:nvPr/>
            </p:nvSpPr>
            <p:spPr>
              <a:xfrm flipV="1">
                <a:off x="8074495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1" name="Straight Connector 130"/>
              <p:cNvSpPr/>
              <p:nvPr/>
            </p:nvSpPr>
            <p:spPr>
              <a:xfrm flipV="1">
                <a:off x="8109937" y="5204161"/>
                <a:ext cx="57593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2" name="Straight Connector 131"/>
              <p:cNvSpPr/>
              <p:nvPr/>
            </p:nvSpPr>
            <p:spPr>
              <a:xfrm flipV="1">
                <a:off x="8187468" y="5204161"/>
                <a:ext cx="55378" cy="15054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3" name="Straight Connector 132"/>
              <p:cNvSpPr/>
              <p:nvPr/>
            </p:nvSpPr>
            <p:spPr>
              <a:xfrm flipV="1">
                <a:off x="8225124" y="5201947"/>
                <a:ext cx="57593" cy="15275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</p:grpSp>
        <p:sp>
          <p:nvSpPr>
            <p:cNvPr id="26" name="Straight Connector 25"/>
            <p:cNvSpPr/>
            <p:nvPr/>
          </p:nvSpPr>
          <p:spPr>
            <a:xfrm>
              <a:off x="4658760" y="4356233"/>
              <a:ext cx="3654970" cy="0"/>
            </a:xfrm>
            <a:prstGeom prst="line">
              <a:avLst/>
            </a:prstGeom>
            <a:noFill/>
            <a:ln w="36000">
              <a:solidFill>
                <a:srgbClr val="808000"/>
              </a:solidFill>
              <a:prstDash val="solid"/>
              <a:round/>
            </a:ln>
          </p:spPr>
          <p:txBody>
            <a:bodyPr lIns="74248" tIns="41849" rIns="74248" bIns="4184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531522" y="3371040"/>
              <a:ext cx="429736" cy="982978"/>
            </a:xfrm>
            <a:custGeom>
              <a:avLst/>
              <a:gdLst>
                <a:gd name="f0" fmla="val 0"/>
                <a:gd name="f1" fmla="val 2"/>
                <a:gd name="f2" fmla="val 53"/>
                <a:gd name="f3" fmla="val 106"/>
                <a:gd name="f4" fmla="val 39"/>
                <a:gd name="f5" fmla="val 138"/>
                <a:gd name="f6" fmla="val 112"/>
                <a:gd name="f7" fmla="val 170"/>
                <a:gd name="f8" fmla="val 185"/>
                <a:gd name="f9" fmla="val 175"/>
                <a:gd name="f10" fmla="val 270"/>
                <a:gd name="f11" fmla="val 149"/>
                <a:gd name="f12" fmla="val 342"/>
                <a:gd name="f13" fmla="val 124"/>
                <a:gd name="f14" fmla="val 414"/>
                <a:gd name="f15" fmla="val 128"/>
                <a:gd name="f16" fmla="val 501"/>
                <a:gd name="f17" fmla="val 164"/>
                <a:gd name="f18" fmla="val 571"/>
                <a:gd name="f19" fmla="val 199"/>
                <a:gd name="f20" fmla="val 642"/>
                <a:gd name="f21" fmla="val 248"/>
                <a:gd name="f22" fmla="val 678"/>
                <a:gd name="f23" fmla="val 299"/>
                <a:gd name="f24" fmla="val 683"/>
                <a:gd name="f25" fmla="val 350"/>
                <a:gd name="f26" fmla="val 688"/>
                <a:gd name="f27" fmla="val 404"/>
                <a:gd name="f28" fmla="val 718"/>
                <a:gd name="f29" fmla="val 435"/>
                <a:gd name="f30" fmla="val 795"/>
                <a:gd name="f31" fmla="val 466"/>
                <a:gd name="f32" fmla="val 872"/>
                <a:gd name="f33" fmla="val 471"/>
                <a:gd name="f34" fmla="val 953"/>
                <a:gd name="f35" fmla="val 448"/>
                <a:gd name="f36" fmla="val 1022"/>
                <a:gd name="f37" fmla="val 426"/>
                <a:gd name="f38" fmla="val 1091"/>
                <a:gd name="f39" fmla="val 430"/>
                <a:gd name="f40" fmla="val 1180"/>
                <a:gd name="f41" fmla="val 461"/>
                <a:gd name="f42" fmla="val 1256"/>
                <a:gd name="f43" fmla="val 493"/>
                <a:gd name="f44" fmla="val 1333"/>
                <a:gd name="f45" fmla="val 546"/>
                <a:gd name="f46" fmla="val 1364"/>
                <a:gd name="f47" fmla="val 596"/>
                <a:gd name="f48" fmla="val 1362"/>
                <a:gd name="f49" fmla="val 602"/>
                <a:gd name="f50" fmla="val 1367"/>
                <a:gd name="f51" fmla="val 652"/>
                <a:gd name="f52" fmla="val 704"/>
                <a:gd name="f53" fmla="val 1407"/>
                <a:gd name="f54" fmla="val 737"/>
                <a:gd name="f55" fmla="val 1479"/>
                <a:gd name="f56" fmla="val 769"/>
                <a:gd name="f57" fmla="val 1550"/>
                <a:gd name="f58" fmla="val 770"/>
                <a:gd name="f59" fmla="val 1636"/>
                <a:gd name="f60" fmla="val 748"/>
                <a:gd name="f61" fmla="val 1709"/>
                <a:gd name="f62" fmla="val 727"/>
                <a:gd name="f63" fmla="val 1781"/>
                <a:gd name="f64" fmla="val 730"/>
                <a:gd name="f65" fmla="val 1865"/>
                <a:gd name="f66" fmla="val 760"/>
                <a:gd name="f67" fmla="val 1939"/>
                <a:gd name="f68" fmla="val 790"/>
                <a:gd name="f69" fmla="val 2013"/>
                <a:gd name="f70" fmla="val 846"/>
                <a:gd name="f71" fmla="val 2054"/>
                <a:gd name="f72" fmla="val 897"/>
                <a:gd name="f73" fmla="val 2045"/>
                <a:gd name="f74" fmla="val 947"/>
                <a:gd name="f75" fmla="val 2036"/>
                <a:gd name="f76" fmla="val 1002"/>
                <a:gd name="f77" fmla="val 2087"/>
                <a:gd name="f78" fmla="val 1033"/>
                <a:gd name="f79" fmla="val 2154"/>
                <a:gd name="f80" fmla="val 1065"/>
                <a:gd name="f81" fmla="val 2222"/>
                <a:gd name="f82" fmla="val 1068"/>
                <a:gd name="f83" fmla="val 2318"/>
                <a:gd name="f84" fmla="val 1047"/>
                <a:gd name="f85" fmla="val 2384"/>
                <a:gd name="f86" fmla="val 1026"/>
                <a:gd name="f87" fmla="val 2451"/>
                <a:gd name="f88" fmla="val 1027"/>
                <a:gd name="f89" fmla="val 2546"/>
                <a:gd name="f90" fmla="val 1058"/>
                <a:gd name="f91" fmla="val 2619"/>
                <a:gd name="f92" fmla="val 1089"/>
                <a:gd name="f93" fmla="val 2692"/>
                <a:gd name="f94" fmla="val 1143"/>
                <a:gd name="f95" fmla="val 2729"/>
                <a:gd name="f96" fmla="val 1195"/>
                <a:gd name="f97" fmla="val 272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196" h="2730">
                  <a:moveTo>
                    <a:pt x="f0" y="f1"/>
                  </a:moveTo>
                  <a:cubicBezTo>
                    <a:pt x="f2" y="f0"/>
                    <a:pt x="f3" y="f4"/>
                    <a:pt x="f5" y="f6"/>
                  </a:cubicBez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lnTo>
                    <a:pt x="f49" y="f50"/>
                  </a:lnTo>
                  <a:cubicBezTo>
                    <a:pt x="f51" y="f50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72" y="f73"/>
                  </a:cubicBezTo>
                  <a:cubicBezTo>
                    <a:pt x="f74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</a:path>
              </a:pathLst>
            </a:custGeom>
            <a:noFill/>
            <a:ln w="18000">
              <a:solidFill>
                <a:srgbClr val="008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8" name="TextBox 2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389200" y="3633120"/>
              <a:ext cx="217440" cy="291960"/>
            </a:xfrm>
            <a:prstGeom prst="rect">
              <a:avLst/>
            </a:prstGeom>
            <a:blipFill>
              <a:blip r:embed="rId4"/>
              <a:stretch>
                <a:fillRect l="-16000" r="-16000" b="-20588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950183" y="4367301"/>
              <a:ext cx="17721" cy="655319"/>
            </a:xfrm>
            <a:custGeom>
              <a:avLst/>
              <a:gdLst>
                <a:gd name="f0" fmla="val 0"/>
                <a:gd name="f1" fmla="val 42"/>
                <a:gd name="f2" fmla="val 471"/>
                <a:gd name="f3" fmla="val 48"/>
                <a:gd name="f4" fmla="val 182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9" h="1823">
                  <a:moveTo>
                    <a:pt x="f0" y="f0"/>
                  </a:moveTo>
                  <a:cubicBezTo>
                    <a:pt x="f1" y="f2"/>
                    <a:pt x="f3" y="f4"/>
                    <a:pt x="f3" y="f4"/>
                  </a:cubicBezTo>
                </a:path>
              </a:pathLst>
            </a:custGeom>
            <a:noFill/>
            <a:ln w="18000">
              <a:solidFill>
                <a:srgbClr val="FF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0" name="TextBox 2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976360" y="4512600"/>
              <a:ext cx="314640" cy="317520"/>
            </a:xfrm>
            <a:prstGeom prst="rect">
              <a:avLst/>
            </a:prstGeom>
            <a:blipFill>
              <a:blip r:embed="rId5"/>
              <a:stretch>
                <a:fillRect l="-8108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6530548" y="5948036"/>
              <a:ext cx="857256" cy="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7460904" y="5948036"/>
              <a:ext cx="857256" cy="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6982435" y="5948036"/>
              <a:ext cx="2214" cy="216964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7917222" y="5948036"/>
              <a:ext cx="0" cy="216964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grpSp>
          <p:nvGrpSpPr>
            <p:cNvPr id="11295" name="Group 34"/>
            <p:cNvGrpSpPr>
              <a:grpSpLocks/>
            </p:cNvGrpSpPr>
            <p:nvPr/>
          </p:nvGrpSpPr>
          <p:grpSpPr bwMode="auto">
            <a:xfrm>
              <a:off x="5623920" y="5352120"/>
              <a:ext cx="443160" cy="601920"/>
              <a:chOff x="5623920" y="5352120"/>
              <a:chExt cx="443160" cy="601920"/>
            </a:xfrm>
          </p:grpSpPr>
          <p:sp>
            <p:nvSpPr>
              <p:cNvPr id="63" name="Freeform 62"/>
              <p:cNvSpPr/>
              <p:nvPr/>
            </p:nvSpPr>
            <p:spPr>
              <a:xfrm>
                <a:off x="5846071" y="5352494"/>
                <a:ext cx="221513" cy="602185"/>
              </a:xfrm>
              <a:custGeom>
                <a:avLst/>
                <a:gdLst>
                  <a:gd name="f0" fmla="val 0"/>
                  <a:gd name="f1" fmla="val 537"/>
                  <a:gd name="f2" fmla="val 432"/>
                  <a:gd name="f3" fmla="val 617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618" h="1670">
                    <a:moveTo>
                      <a:pt x="f0" y="f0"/>
                    </a:moveTo>
                    <a:cubicBezTo>
                      <a:pt x="f1" y="f2"/>
                      <a:pt x="f3" y="f4"/>
                      <a:pt x="f3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5846071" y="5352494"/>
                <a:ext cx="159489" cy="602185"/>
              </a:xfrm>
              <a:custGeom>
                <a:avLst/>
                <a:gdLst>
                  <a:gd name="f0" fmla="val 0"/>
                  <a:gd name="f1" fmla="val 385"/>
                  <a:gd name="f2" fmla="val 431"/>
                  <a:gd name="f3" fmla="val 443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444" h="1670">
                    <a:moveTo>
                      <a:pt x="f0" y="f0"/>
                    </a:moveTo>
                    <a:cubicBezTo>
                      <a:pt x="f1" y="f2"/>
                      <a:pt x="f3" y="f4"/>
                      <a:pt x="f3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5846071" y="5352494"/>
                <a:ext cx="64239" cy="602185"/>
              </a:xfrm>
              <a:custGeom>
                <a:avLst/>
                <a:gdLst>
                  <a:gd name="f0" fmla="val 180"/>
                  <a:gd name="f1" fmla="val 0"/>
                  <a:gd name="f2" fmla="val 157"/>
                  <a:gd name="f3" fmla="val 431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81" h="1670">
                    <a:moveTo>
                      <a:pt x="f1" y="f1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5624558" y="5352494"/>
                <a:ext cx="221513" cy="602185"/>
              </a:xfrm>
              <a:custGeom>
                <a:avLst/>
                <a:gdLst>
                  <a:gd name="f0" fmla="val 0"/>
                  <a:gd name="f1" fmla="val 618"/>
                  <a:gd name="f2" fmla="val 81"/>
                  <a:gd name="f3" fmla="val 432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619" h="1670">
                    <a:moveTo>
                      <a:pt x="f1" y="f0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5686581" y="5352494"/>
                <a:ext cx="159489" cy="602185"/>
              </a:xfrm>
              <a:custGeom>
                <a:avLst/>
                <a:gdLst>
                  <a:gd name="f0" fmla="val 0"/>
                  <a:gd name="f1" fmla="val 443"/>
                  <a:gd name="f2" fmla="val 58"/>
                  <a:gd name="f3" fmla="val 431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444" h="1670">
                    <a:moveTo>
                      <a:pt x="f1" y="f0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5781833" y="5352494"/>
                <a:ext cx="64238" cy="602185"/>
              </a:xfrm>
              <a:custGeom>
                <a:avLst/>
                <a:gdLst>
                  <a:gd name="f0" fmla="val 0"/>
                  <a:gd name="f1" fmla="val 181"/>
                  <a:gd name="f2" fmla="val 23"/>
                  <a:gd name="f3" fmla="val 431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82" h="1670">
                    <a:moveTo>
                      <a:pt x="f1" y="f0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</p:grpSp>
        <p:sp>
          <p:nvSpPr>
            <p:cNvPr id="36" name="Straight Connector 35"/>
            <p:cNvSpPr/>
            <p:nvPr/>
          </p:nvSpPr>
          <p:spPr>
            <a:xfrm>
              <a:off x="4674267" y="5948036"/>
              <a:ext cx="857256" cy="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5602407" y="5948036"/>
              <a:ext cx="857257" cy="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5126154" y="5948036"/>
              <a:ext cx="0" cy="216964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6058724" y="5948036"/>
              <a:ext cx="2216" cy="216964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grpSp>
          <p:nvGrpSpPr>
            <p:cNvPr id="11300" name="Group 39"/>
            <p:cNvGrpSpPr>
              <a:grpSpLocks/>
            </p:cNvGrpSpPr>
            <p:nvPr/>
          </p:nvGrpSpPr>
          <p:grpSpPr bwMode="auto">
            <a:xfrm>
              <a:off x="5733720" y="5352120"/>
              <a:ext cx="442800" cy="601920"/>
              <a:chOff x="5733720" y="5352120"/>
              <a:chExt cx="442800" cy="601920"/>
            </a:xfrm>
          </p:grpSpPr>
          <p:sp>
            <p:nvSpPr>
              <p:cNvPr id="57" name="Freeform 56"/>
              <p:cNvSpPr/>
              <p:nvPr/>
            </p:nvSpPr>
            <p:spPr>
              <a:xfrm>
                <a:off x="5954613" y="5352494"/>
                <a:ext cx="221513" cy="602185"/>
              </a:xfrm>
              <a:custGeom>
                <a:avLst/>
                <a:gdLst>
                  <a:gd name="f0" fmla="val 0"/>
                  <a:gd name="f1" fmla="val 537"/>
                  <a:gd name="f2" fmla="val 432"/>
                  <a:gd name="f3" fmla="val 617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618" h="1670">
                    <a:moveTo>
                      <a:pt x="f0" y="f0"/>
                    </a:moveTo>
                    <a:cubicBezTo>
                      <a:pt x="f1" y="f2"/>
                      <a:pt x="f3" y="f4"/>
                      <a:pt x="f3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5954613" y="5352494"/>
                <a:ext cx="159489" cy="602185"/>
              </a:xfrm>
              <a:custGeom>
                <a:avLst/>
                <a:gdLst>
                  <a:gd name="f0" fmla="val 0"/>
                  <a:gd name="f1" fmla="val 385"/>
                  <a:gd name="f2" fmla="val 431"/>
                  <a:gd name="f3" fmla="val 443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444" h="1670">
                    <a:moveTo>
                      <a:pt x="f0" y="f0"/>
                    </a:moveTo>
                    <a:cubicBezTo>
                      <a:pt x="f1" y="f2"/>
                      <a:pt x="f3" y="f4"/>
                      <a:pt x="f3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5954613" y="5352494"/>
                <a:ext cx="64238" cy="602185"/>
              </a:xfrm>
              <a:custGeom>
                <a:avLst/>
                <a:gdLst>
                  <a:gd name="f0" fmla="val 180"/>
                  <a:gd name="f1" fmla="val 0"/>
                  <a:gd name="f2" fmla="val 157"/>
                  <a:gd name="f3" fmla="val 431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81" h="1670">
                    <a:moveTo>
                      <a:pt x="f1" y="f1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5733100" y="5352494"/>
                <a:ext cx="221513" cy="602185"/>
              </a:xfrm>
              <a:custGeom>
                <a:avLst/>
                <a:gdLst>
                  <a:gd name="f0" fmla="val 0"/>
                  <a:gd name="f1" fmla="val 618"/>
                  <a:gd name="f2" fmla="val 81"/>
                  <a:gd name="f3" fmla="val 432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619" h="1670">
                    <a:moveTo>
                      <a:pt x="f1" y="f0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5795124" y="5352494"/>
                <a:ext cx="159489" cy="602185"/>
              </a:xfrm>
              <a:custGeom>
                <a:avLst/>
                <a:gdLst>
                  <a:gd name="f0" fmla="val 0"/>
                  <a:gd name="f1" fmla="val 443"/>
                  <a:gd name="f2" fmla="val 58"/>
                  <a:gd name="f3" fmla="val 431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444" h="1670">
                    <a:moveTo>
                      <a:pt x="f1" y="f0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5890374" y="5352494"/>
                <a:ext cx="64239" cy="602185"/>
              </a:xfrm>
              <a:custGeom>
                <a:avLst/>
                <a:gdLst>
                  <a:gd name="f0" fmla="val 0"/>
                  <a:gd name="f1" fmla="val 181"/>
                  <a:gd name="f2" fmla="val 23"/>
                  <a:gd name="f3" fmla="val 431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82" h="1670">
                    <a:moveTo>
                      <a:pt x="f1" y="f0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</p:grpSp>
        <p:grpSp>
          <p:nvGrpSpPr>
            <p:cNvPr id="11301" name="Group 40"/>
            <p:cNvGrpSpPr>
              <a:grpSpLocks/>
            </p:cNvGrpSpPr>
            <p:nvPr/>
          </p:nvGrpSpPr>
          <p:grpSpPr bwMode="auto">
            <a:xfrm>
              <a:off x="5841720" y="5352120"/>
              <a:ext cx="442800" cy="603360"/>
              <a:chOff x="5841720" y="5352120"/>
              <a:chExt cx="442800" cy="603360"/>
            </a:xfrm>
          </p:grpSpPr>
          <p:sp>
            <p:nvSpPr>
              <p:cNvPr id="51" name="Freeform 50"/>
              <p:cNvSpPr/>
              <p:nvPr/>
            </p:nvSpPr>
            <p:spPr>
              <a:xfrm>
                <a:off x="6063153" y="5352494"/>
                <a:ext cx="221513" cy="599970"/>
              </a:xfrm>
              <a:custGeom>
                <a:avLst/>
                <a:gdLst>
                  <a:gd name="f0" fmla="val 0"/>
                  <a:gd name="f1" fmla="val 537"/>
                  <a:gd name="f2" fmla="val 432"/>
                  <a:gd name="f3" fmla="val 617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618" h="1670">
                    <a:moveTo>
                      <a:pt x="f0" y="f0"/>
                    </a:moveTo>
                    <a:cubicBezTo>
                      <a:pt x="f1" y="f2"/>
                      <a:pt x="f3" y="f4"/>
                      <a:pt x="f3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6063153" y="5354707"/>
                <a:ext cx="159489" cy="599971"/>
              </a:xfrm>
              <a:custGeom>
                <a:avLst/>
                <a:gdLst>
                  <a:gd name="f0" fmla="val 0"/>
                  <a:gd name="f1" fmla="val 385"/>
                  <a:gd name="f2" fmla="val 431"/>
                  <a:gd name="f3" fmla="val 443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444" h="1670">
                    <a:moveTo>
                      <a:pt x="f0" y="f0"/>
                    </a:moveTo>
                    <a:cubicBezTo>
                      <a:pt x="f1" y="f2"/>
                      <a:pt x="f3" y="f4"/>
                      <a:pt x="f3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6063153" y="5354707"/>
                <a:ext cx="64239" cy="599971"/>
              </a:xfrm>
              <a:custGeom>
                <a:avLst/>
                <a:gdLst>
                  <a:gd name="f0" fmla="val 180"/>
                  <a:gd name="f1" fmla="val 0"/>
                  <a:gd name="f2" fmla="val 157"/>
                  <a:gd name="f3" fmla="val 431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81" h="1670">
                    <a:moveTo>
                      <a:pt x="f1" y="f1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5841640" y="5352494"/>
                <a:ext cx="221513" cy="599970"/>
              </a:xfrm>
              <a:custGeom>
                <a:avLst/>
                <a:gdLst>
                  <a:gd name="f0" fmla="val 0"/>
                  <a:gd name="f1" fmla="val 618"/>
                  <a:gd name="f2" fmla="val 81"/>
                  <a:gd name="f3" fmla="val 432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619" h="1670">
                    <a:moveTo>
                      <a:pt x="f1" y="f0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5903664" y="5354707"/>
                <a:ext cx="159489" cy="599971"/>
              </a:xfrm>
              <a:custGeom>
                <a:avLst/>
                <a:gdLst>
                  <a:gd name="f0" fmla="val 0"/>
                  <a:gd name="f1" fmla="val 443"/>
                  <a:gd name="f2" fmla="val 58"/>
                  <a:gd name="f3" fmla="val 431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444" h="1670">
                    <a:moveTo>
                      <a:pt x="f1" y="f0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5998915" y="5354707"/>
                <a:ext cx="64238" cy="599971"/>
              </a:xfrm>
              <a:custGeom>
                <a:avLst/>
                <a:gdLst>
                  <a:gd name="f0" fmla="val 0"/>
                  <a:gd name="f1" fmla="val 181"/>
                  <a:gd name="f2" fmla="val 23"/>
                  <a:gd name="f3" fmla="val 431"/>
                  <a:gd name="f4" fmla="val 16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82" h="1670">
                    <a:moveTo>
                      <a:pt x="f1" y="f0"/>
                    </a:moveTo>
                    <a:cubicBezTo>
                      <a:pt x="f2" y="f3"/>
                      <a:pt x="f0" y="f4"/>
                      <a:pt x="f0" y="f4"/>
                    </a:cubicBezTo>
                  </a:path>
                </a:pathLst>
              </a:custGeom>
              <a:noFill/>
              <a:ln w="7200">
                <a:solidFill>
                  <a:srgbClr val="00008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</p:grpSp>
        <p:sp>
          <p:nvSpPr>
            <p:cNvPr id="42" name="Straight Connector 41"/>
            <p:cNvSpPr/>
            <p:nvPr/>
          </p:nvSpPr>
          <p:spPr>
            <a:xfrm>
              <a:off x="5965689" y="5029263"/>
              <a:ext cx="46518" cy="137263"/>
            </a:xfrm>
            <a:prstGeom prst="line">
              <a:avLst/>
            </a:prstGeom>
            <a:noFill/>
            <a:ln w="360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 flipH="1">
              <a:off x="5843857" y="5215231"/>
              <a:ext cx="55378" cy="132835"/>
            </a:xfrm>
            <a:prstGeom prst="line">
              <a:avLst/>
            </a:prstGeom>
            <a:noFill/>
            <a:ln w="360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 flipH="1">
              <a:off x="5952398" y="5215231"/>
              <a:ext cx="55379" cy="132835"/>
            </a:xfrm>
            <a:prstGeom prst="line">
              <a:avLst/>
            </a:prstGeom>
            <a:noFill/>
            <a:ln w="360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 flipH="1">
              <a:off x="6065370" y="5215231"/>
              <a:ext cx="55378" cy="132835"/>
            </a:xfrm>
            <a:prstGeom prst="line">
              <a:avLst/>
            </a:prstGeom>
            <a:noFill/>
            <a:ln w="360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 flipV="1">
              <a:off x="5899235" y="5164311"/>
              <a:ext cx="108542" cy="50921"/>
            </a:xfrm>
            <a:prstGeom prst="line">
              <a:avLst/>
            </a:prstGeom>
            <a:noFill/>
            <a:ln w="180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 flipV="1">
              <a:off x="6005561" y="5159883"/>
              <a:ext cx="2216" cy="55349"/>
            </a:xfrm>
            <a:prstGeom prst="line">
              <a:avLst/>
            </a:prstGeom>
            <a:noFill/>
            <a:ln w="180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 flipH="1" flipV="1">
              <a:off x="6009991" y="5159883"/>
              <a:ext cx="110757" cy="55349"/>
            </a:xfrm>
            <a:prstGeom prst="line">
              <a:avLst/>
            </a:prstGeom>
            <a:noFill/>
            <a:ln w="180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6379919" y="4139269"/>
              <a:ext cx="1880647" cy="1726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0" tIns="0" rIns="0" bIns="0" compatLnSpc="0">
              <a:spAutoFit/>
            </a:bodyPr>
            <a:lstStyle/>
            <a:p>
              <a:pPr>
                <a:lnSpc>
                  <a:spcPct val="93000"/>
                </a:lnSpc>
                <a:defRPr/>
              </a:pPr>
              <a:r>
                <a:rPr lang="en-US" sz="900" dirty="0">
                  <a:solidFill>
                    <a:srgbClr val="008000"/>
                  </a:solidFill>
                  <a:latin typeface="Arial" pitchFamily="34"/>
                  <a:ea typeface="Lucida Sans Unicode" pitchFamily="2"/>
                  <a:cs typeface="Lucida Sans Unicode" pitchFamily="2"/>
                </a:rPr>
                <a:t>window with photocathode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6962498" y="4617475"/>
              <a:ext cx="1251551" cy="37857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0" tIns="0" rIns="0" bIns="0" compatLnSpc="0">
              <a:spAutoFit/>
            </a:bodyPr>
            <a:lstStyle/>
            <a:p>
              <a:pPr>
                <a:lnSpc>
                  <a:spcPct val="93000"/>
                </a:lnSpc>
                <a:defRPr/>
              </a:pPr>
              <a:r>
                <a:rPr lang="sl-SI" sz="900" dirty="0">
                  <a:solidFill>
                    <a:srgbClr val="008000"/>
                  </a:solidFill>
                  <a:latin typeface="Arial" pitchFamily="34"/>
                  <a:ea typeface="Lucida Sans Unicode" pitchFamily="2"/>
                  <a:cs typeface="Lucida Sans Unicode" pitchFamily="2"/>
                </a:rPr>
                <a:t>dual MCP -</a:t>
              </a:r>
            </a:p>
            <a:p>
              <a:pPr>
                <a:lnSpc>
                  <a:spcPct val="112000"/>
                </a:lnSpc>
                <a:defRPr/>
              </a:pPr>
              <a:r>
                <a:rPr lang="sl-SI" sz="900" dirty="0" err="1">
                  <a:solidFill>
                    <a:srgbClr val="008000"/>
                  </a:solidFill>
                  <a:latin typeface="Arial" pitchFamily="34"/>
                  <a:ea typeface="Lucida Sans Unicode" pitchFamily="2"/>
                  <a:cs typeface="Lucida Sans Unicode" pitchFamily="2"/>
                </a:rPr>
                <a:t>Chevron</a:t>
              </a:r>
              <a:r>
                <a:rPr lang="sl-SI" sz="900" dirty="0">
                  <a:solidFill>
                    <a:srgbClr val="008000"/>
                  </a:solidFill>
                  <a:latin typeface="Arial" pitchFamily="34"/>
                  <a:ea typeface="Lucida Sans Unicode" pitchFamily="2"/>
                  <a:cs typeface="Lucida Sans Unicode" pitchFamily="2"/>
                </a:rPr>
                <a:t> </a:t>
              </a:r>
              <a:r>
                <a:rPr lang="sl-SI" sz="900" dirty="0" err="1">
                  <a:solidFill>
                    <a:srgbClr val="008000"/>
                  </a:solidFill>
                  <a:latin typeface="Arial" pitchFamily="34"/>
                  <a:ea typeface="Lucida Sans Unicode" pitchFamily="2"/>
                  <a:cs typeface="Lucida Sans Unicode" pitchFamily="2"/>
                </a:rPr>
                <a:t>config</a:t>
              </a:r>
              <a:r>
                <a:rPr lang="sl-SI" sz="900" dirty="0">
                  <a:solidFill>
                    <a:srgbClr val="008000"/>
                  </a:solidFill>
                  <a:latin typeface="Arial" pitchFamily="34"/>
                  <a:ea typeface="Lucida Sans Unicode" pitchFamily="2"/>
                  <a:cs typeface="Lucida Sans Unicode" pitchFamily="2"/>
                </a:rPr>
                <a:t>.</a:t>
              </a:r>
            </a:p>
          </p:txBody>
        </p:sp>
      </p:grpSp>
      <p:sp>
        <p:nvSpPr>
          <p:cNvPr id="199" name="Straight Connector 198"/>
          <p:cNvSpPr/>
          <p:nvPr/>
        </p:nvSpPr>
        <p:spPr>
          <a:xfrm flipV="1">
            <a:off x="4620294" y="4276725"/>
            <a:ext cx="26988" cy="28733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tailEnd type="arrow"/>
          </a:ln>
        </p:spPr>
        <p:txBody>
          <a:bodyPr wrap="none"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endParaRPr lang="en-US" sz="1500" kern="0">
              <a:solidFill>
                <a:srgbClr val="008000"/>
              </a:solidFill>
              <a:latin typeface="Arial" pitchFamily="34"/>
              <a:ea typeface="Lucida Sans Unicode" pitchFamily="2"/>
              <a:cs typeface="Tahoma" pitchFamily="2"/>
            </a:endParaRPr>
          </a:p>
        </p:txBody>
      </p:sp>
      <p:sp>
        <p:nvSpPr>
          <p:cNvPr id="200" name="Straight Connector 199"/>
          <p:cNvSpPr/>
          <p:nvPr/>
        </p:nvSpPr>
        <p:spPr>
          <a:xfrm flipV="1">
            <a:off x="4620294" y="4262438"/>
            <a:ext cx="538163" cy="30162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tailEnd type="arrow"/>
          </a:ln>
        </p:spPr>
        <p:txBody>
          <a:bodyPr wrap="none"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endParaRPr lang="en-US" sz="1500" kern="0">
              <a:solidFill>
                <a:srgbClr val="008000"/>
              </a:solidFill>
              <a:latin typeface="Arial" pitchFamily="34"/>
              <a:ea typeface="Lucida Sans Unicode" pitchFamily="2"/>
              <a:cs typeface="Tahoma" pitchFamily="2"/>
            </a:endParaRPr>
          </a:p>
        </p:txBody>
      </p:sp>
      <p:sp>
        <p:nvSpPr>
          <p:cNvPr id="201" name="Straight Connector 200"/>
          <p:cNvSpPr/>
          <p:nvPr/>
        </p:nvSpPr>
        <p:spPr>
          <a:xfrm flipV="1">
            <a:off x="4620294" y="4241800"/>
            <a:ext cx="1274763" cy="32226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tailEnd type="arrow"/>
          </a:ln>
        </p:spPr>
        <p:txBody>
          <a:bodyPr wrap="none"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endParaRPr lang="en-US" sz="1500" kern="0">
              <a:solidFill>
                <a:srgbClr val="008000"/>
              </a:solidFill>
              <a:latin typeface="Arial" pitchFamily="34"/>
              <a:ea typeface="Lucida Sans Unicode" pitchFamily="2"/>
              <a:cs typeface="Tahoma" pitchFamily="2"/>
            </a:endParaRPr>
          </a:p>
        </p:txBody>
      </p:sp>
      <p:pic>
        <p:nvPicPr>
          <p:cNvPr id="11278" name="Picture 20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2449513"/>
            <a:ext cx="1081087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TextBox 202"/>
          <p:cNvSpPr txBox="1"/>
          <p:nvPr/>
        </p:nvSpPr>
        <p:spPr>
          <a:xfrm>
            <a:off x="1899604" y="6119716"/>
            <a:ext cx="554038" cy="187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050" kern="0" dirty="0">
                <a:solidFill>
                  <a:srgbClr val="0000FF"/>
                </a:solidFill>
                <a:latin typeface="Arial" pitchFamily="34"/>
                <a:ea typeface="Lucida Sans Unicode" pitchFamily="2"/>
                <a:cs typeface="Tahoma" pitchFamily="2"/>
              </a:rPr>
              <a:t>PHOTEK</a:t>
            </a:r>
            <a:endParaRPr lang="sl-SI" sz="1050" kern="0" dirty="0">
              <a:solidFill>
                <a:srgbClr val="0000FF"/>
              </a:solidFill>
              <a:latin typeface="Arial" pitchFamily="34"/>
              <a:ea typeface="Lucida Sans Unicode" pitchFamily="2"/>
              <a:cs typeface="Tahoma" pitchFamily="2"/>
            </a:endParaRPr>
          </a:p>
        </p:txBody>
      </p:sp>
      <p:pic>
        <p:nvPicPr>
          <p:cNvPr id="1128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4551363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4221163"/>
            <a:ext cx="8334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" name="object 23"/>
          <p:cNvSpPr/>
          <p:nvPr/>
        </p:nvSpPr>
        <p:spPr>
          <a:xfrm>
            <a:off x="3635896" y="5180299"/>
            <a:ext cx="1548656" cy="13450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TextBox 203"/>
          <p:cNvSpPr txBox="1"/>
          <p:nvPr/>
        </p:nvSpPr>
        <p:spPr>
          <a:xfrm>
            <a:off x="4548020" y="6307041"/>
            <a:ext cx="441659" cy="167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sl-SI" sz="1050" kern="0" dirty="0">
                <a:solidFill>
                  <a:srgbClr val="0000FF"/>
                </a:solidFill>
                <a:latin typeface="Arial" pitchFamily="34"/>
                <a:ea typeface="Lucida Sans Unicode" pitchFamily="2"/>
                <a:cs typeface="Tahoma" pitchFamily="2"/>
              </a:rPr>
              <a:t>LAPPD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38" y="206375"/>
            <a:ext cx="8172450" cy="523875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800" b="0" dirty="0">
                <a:latin typeface="+mn-lt"/>
              </a:rPr>
              <a:t>MCP-PMT: single photon pulse height and timing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6348" y="4178423"/>
            <a:ext cx="2043112" cy="212391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Gain in a single channel saturates at high gains due to space charge effect → peaking distribution for single photoelectron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s</a:t>
            </a:r>
            <a:endParaRPr lang="en-US" sz="1600" kern="0" dirty="0">
              <a:solidFill>
                <a:srgbClr val="008000"/>
              </a:solidFill>
              <a:latin typeface="+mn-lt"/>
              <a:ea typeface="Lucida Sans Unicode" pitchFamily="2"/>
              <a:cs typeface="Tahoma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6862" y="1162472"/>
            <a:ext cx="2057400" cy="26477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Typical single photon timing distribution with 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a 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narrow main peak (</a:t>
            </a:r>
            <a:r>
              <a:rPr lang="en-US" sz="1600" kern="0" dirty="0">
                <a:solidFill>
                  <a:srgbClr val="008000"/>
                </a:solidFill>
                <a:latin typeface="Symbol" panose="05050102010706020507" pitchFamily="18" charset="2"/>
                <a:ea typeface="Lucida Sans Unicode" pitchFamily="2"/>
                <a:cs typeface="Tahoma" pitchFamily="2"/>
              </a:rPr>
              <a:t>s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~ 40 </a:t>
            </a:r>
            <a:r>
              <a:rPr lang="en-US" sz="1600" kern="0" dirty="0" err="1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ps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) and contribution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s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from photoelectron </a:t>
            </a:r>
            <a:r>
              <a:rPr lang="sl-SI" sz="1600" kern="0" dirty="0" err="1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elastic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(</a:t>
            </a:r>
            <a:r>
              <a:rPr lang="sl-SI" sz="1600" kern="0" dirty="0" err="1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flat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sl-SI" sz="1600" kern="0" dirty="0" err="1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distribution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) </a:t>
            </a:r>
            <a:r>
              <a:rPr lang="sl-SI" sz="1600" kern="0" dirty="0" err="1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and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sl-SI" sz="1600" kern="0" dirty="0" err="1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inelastic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back-scattering.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0437" y="1394989"/>
            <a:ext cx="3541712" cy="26434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Photoelectron back-scattering produces</a:t>
            </a:r>
            <a:r>
              <a:rPr lang="sl-SI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a</a:t>
            </a:r>
            <a:r>
              <a:rPr lang="en-US" sz="1600" kern="0" dirty="0">
                <a:solidFill>
                  <a:srgbClr val="008000"/>
                </a:solidFill>
                <a:latin typeface="+mn-lt"/>
                <a:ea typeface="Lucida Sans Unicode" pitchFamily="2"/>
                <a:cs typeface="Tahoma" pitchFamily="2"/>
              </a:rPr>
              <a:t> rather long tail in timing distribution and position resolution.</a:t>
            </a:r>
            <a:endParaRPr lang="sl-SI" sz="1600" kern="0" dirty="0">
              <a:solidFill>
                <a:srgbClr val="008000"/>
              </a:solidFill>
              <a:latin typeface="+mn-lt"/>
              <a:ea typeface="Lucida Sans Unicode" pitchFamily="2"/>
              <a:cs typeface="Tahoma" pitchFamily="2"/>
            </a:endParaRPr>
          </a:p>
          <a:p>
            <a:pPr>
              <a:lnSpc>
                <a:spcPct val="120000"/>
              </a:lnSpc>
              <a:defRPr/>
            </a:pPr>
            <a:endParaRPr lang="sl-SI" sz="1600" kern="0" dirty="0">
              <a:solidFill>
                <a:srgbClr val="008000"/>
              </a:solidFill>
              <a:latin typeface="+mn-lt"/>
              <a:ea typeface="Lucida Sans Unicode" pitchFamily="2"/>
              <a:cs typeface="Tahoma" pitchFamily="2"/>
            </a:endParaRPr>
          </a:p>
          <a:p>
            <a:pPr>
              <a:lnSpc>
                <a:spcPct val="120000"/>
              </a:lnSpc>
              <a:defRPr/>
            </a:pPr>
            <a:r>
              <a:rPr lang="sl-SI" sz="1600" dirty="0">
                <a:solidFill>
                  <a:srgbClr val="C00000"/>
                </a:solidFill>
                <a:ea typeface="Lucida Sans Unicode" pitchFamily="2"/>
                <a:cs typeface="Lucida Sans Unicode" pitchFamily="2"/>
              </a:rPr>
              <a:t>P</a:t>
            </a:r>
            <a:r>
              <a:rPr lang="en-US" sz="1600" dirty="0" err="1">
                <a:solidFill>
                  <a:srgbClr val="C00000"/>
                </a:solidFill>
                <a:ea typeface="Lucida Sans Unicode" pitchFamily="2"/>
                <a:cs typeface="Lucida Sans Unicode" pitchFamily="2"/>
              </a:rPr>
              <a:t>hotoelectron</a:t>
            </a:r>
            <a:r>
              <a:rPr lang="en-US" sz="1600" dirty="0">
                <a:solidFill>
                  <a:srgbClr val="C00000"/>
                </a:solidFill>
                <a:ea typeface="Lucida Sans Unicode" pitchFamily="2"/>
                <a:cs typeface="Lucida Sans Unicode" pitchFamily="2"/>
              </a:rPr>
              <a:t> backscattering reduces collection efficiency and gain, and contributes to cross-talk in multi-anode PMTs</a:t>
            </a:r>
          </a:p>
          <a:p>
            <a:pPr>
              <a:lnSpc>
                <a:spcPct val="120000"/>
              </a:lnSpc>
              <a:defRPr/>
            </a:pPr>
            <a:endParaRPr lang="en-US" sz="1600" kern="0" dirty="0">
              <a:solidFill>
                <a:srgbClr val="008000"/>
              </a:solidFill>
              <a:latin typeface="+mn-lt"/>
              <a:ea typeface="Lucida Sans Unicode" pitchFamily="2"/>
              <a:cs typeface="Tahoma" pitchFamily="2"/>
            </a:endParaRPr>
          </a:p>
        </p:txBody>
      </p:sp>
      <p:grpSp>
        <p:nvGrpSpPr>
          <p:cNvPr id="16391" name="Group 11"/>
          <p:cNvGrpSpPr>
            <a:grpSpLocks/>
          </p:cNvGrpSpPr>
          <p:nvPr/>
        </p:nvGrpSpPr>
        <p:grpSpPr bwMode="auto">
          <a:xfrm>
            <a:off x="5690233" y="3810248"/>
            <a:ext cx="3062609" cy="1984782"/>
            <a:chOff x="263880" y="4055400"/>
            <a:chExt cx="4236840" cy="3008520"/>
          </a:xfrm>
        </p:grpSpPr>
        <p:sp>
          <p:nvSpPr>
            <p:cNvPr id="13" name="Freeform 12"/>
            <p:cNvSpPr/>
            <p:nvPr/>
          </p:nvSpPr>
          <p:spPr>
            <a:xfrm>
              <a:off x="265889" y="4949716"/>
              <a:ext cx="3651964" cy="305474"/>
            </a:xfrm>
            <a:custGeom>
              <a:avLst>
                <a:gd name="f0" fmla="val 112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CCFFFF"/>
            </a:solidFill>
            <a:ln w="9360">
              <a:solidFill>
                <a:srgbClr val="000000"/>
              </a:solidFill>
              <a:prstDash val="solid"/>
              <a:round/>
            </a:ln>
          </p:spPr>
          <p:txBody>
            <a:bodyPr wrap="none" lIns="67498" tIns="35099" rIns="67498" bIns="35099" anchor="ctr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grpSp>
          <p:nvGrpSpPr>
            <p:cNvPr id="16396" name="Group 13"/>
            <p:cNvGrpSpPr>
              <a:grpSpLocks/>
            </p:cNvGrpSpPr>
            <p:nvPr/>
          </p:nvGrpSpPr>
          <p:grpSpPr bwMode="auto">
            <a:xfrm>
              <a:off x="265680" y="5917680"/>
              <a:ext cx="3652559" cy="152639"/>
              <a:chOff x="265680" y="5917680"/>
              <a:chExt cx="3652559" cy="152639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265889" y="5924421"/>
                <a:ext cx="3651964" cy="140680"/>
              </a:xfrm>
              <a:custGeom>
                <a:avLst>
                  <a:gd name="f0" fmla="val 24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67498" tIns="35099" rIns="67498" bIns="35099" anchor="ctr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6" name="Straight Connector 115"/>
              <p:cNvSpPr/>
              <p:nvPr/>
            </p:nvSpPr>
            <p:spPr>
              <a:xfrm>
                <a:off x="310106" y="5918391"/>
                <a:ext cx="5828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7" name="Straight Connector 116"/>
              <p:cNvSpPr/>
              <p:nvPr/>
            </p:nvSpPr>
            <p:spPr>
              <a:xfrm>
                <a:off x="348295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8" name="Straight Connector 117"/>
              <p:cNvSpPr/>
              <p:nvPr/>
            </p:nvSpPr>
            <p:spPr>
              <a:xfrm>
                <a:off x="422660" y="5920402"/>
                <a:ext cx="5828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9" name="Straight Connector 118"/>
              <p:cNvSpPr/>
              <p:nvPr/>
            </p:nvSpPr>
            <p:spPr>
              <a:xfrm>
                <a:off x="460849" y="5920402"/>
                <a:ext cx="58286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0" name="Straight Connector 119"/>
              <p:cNvSpPr/>
              <p:nvPr/>
            </p:nvSpPr>
            <p:spPr>
              <a:xfrm>
                <a:off x="535214" y="5920402"/>
                <a:ext cx="5828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1" name="Straight Connector 120"/>
              <p:cNvSpPr/>
              <p:nvPr/>
            </p:nvSpPr>
            <p:spPr>
              <a:xfrm>
                <a:off x="573402" y="5922411"/>
                <a:ext cx="58286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2" name="Straight Connector 121"/>
              <p:cNvSpPr/>
              <p:nvPr/>
            </p:nvSpPr>
            <p:spPr>
              <a:xfrm>
                <a:off x="649778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3" name="Straight Connector 122"/>
              <p:cNvSpPr/>
              <p:nvPr/>
            </p:nvSpPr>
            <p:spPr>
              <a:xfrm>
                <a:off x="685956" y="5922411"/>
                <a:ext cx="58286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4" name="Straight Connector 123"/>
              <p:cNvSpPr/>
              <p:nvPr/>
            </p:nvSpPr>
            <p:spPr>
              <a:xfrm>
                <a:off x="762331" y="5922411"/>
                <a:ext cx="58286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5" name="Straight Connector 124"/>
              <p:cNvSpPr/>
              <p:nvPr/>
            </p:nvSpPr>
            <p:spPr>
              <a:xfrm>
                <a:off x="800519" y="5924421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6" name="Straight Connector 125"/>
              <p:cNvSpPr/>
              <p:nvPr/>
            </p:nvSpPr>
            <p:spPr>
              <a:xfrm>
                <a:off x="872875" y="5918391"/>
                <a:ext cx="54268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7" name="Straight Connector 126"/>
              <p:cNvSpPr/>
              <p:nvPr/>
            </p:nvSpPr>
            <p:spPr>
              <a:xfrm>
                <a:off x="909053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8" name="Straight Connector 127"/>
              <p:cNvSpPr/>
              <p:nvPr/>
            </p:nvSpPr>
            <p:spPr>
              <a:xfrm>
                <a:off x="985428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29" name="Straight Connector 128"/>
              <p:cNvSpPr/>
              <p:nvPr/>
            </p:nvSpPr>
            <p:spPr>
              <a:xfrm>
                <a:off x="1023617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0" name="Straight Connector 129"/>
              <p:cNvSpPr/>
              <p:nvPr/>
            </p:nvSpPr>
            <p:spPr>
              <a:xfrm>
                <a:off x="1097982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1" name="Straight Connector 130"/>
              <p:cNvSpPr/>
              <p:nvPr/>
            </p:nvSpPr>
            <p:spPr>
              <a:xfrm>
                <a:off x="1136170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2" name="Straight Connector 131"/>
              <p:cNvSpPr/>
              <p:nvPr/>
            </p:nvSpPr>
            <p:spPr>
              <a:xfrm>
                <a:off x="1210535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3" name="Straight Connector 132"/>
              <p:cNvSpPr/>
              <p:nvPr/>
            </p:nvSpPr>
            <p:spPr>
              <a:xfrm>
                <a:off x="1248724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4" name="Straight Connector 133"/>
              <p:cNvSpPr/>
              <p:nvPr/>
            </p:nvSpPr>
            <p:spPr>
              <a:xfrm>
                <a:off x="1323089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5" name="Straight Connector 134"/>
              <p:cNvSpPr/>
              <p:nvPr/>
            </p:nvSpPr>
            <p:spPr>
              <a:xfrm>
                <a:off x="1361278" y="5924421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6" name="Straight Connector 135"/>
              <p:cNvSpPr/>
              <p:nvPr/>
            </p:nvSpPr>
            <p:spPr>
              <a:xfrm>
                <a:off x="1431623" y="591839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7" name="Straight Connector 136"/>
              <p:cNvSpPr/>
              <p:nvPr/>
            </p:nvSpPr>
            <p:spPr>
              <a:xfrm>
                <a:off x="1469811" y="5920402"/>
                <a:ext cx="58286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8" name="Straight Connector 137"/>
              <p:cNvSpPr/>
              <p:nvPr/>
            </p:nvSpPr>
            <p:spPr>
              <a:xfrm>
                <a:off x="1544177" y="5920402"/>
                <a:ext cx="5828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39" name="Straight Connector 138"/>
              <p:cNvSpPr/>
              <p:nvPr/>
            </p:nvSpPr>
            <p:spPr>
              <a:xfrm>
                <a:off x="1582365" y="5920402"/>
                <a:ext cx="58286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0" name="Straight Connector 139"/>
              <p:cNvSpPr/>
              <p:nvPr/>
            </p:nvSpPr>
            <p:spPr>
              <a:xfrm>
                <a:off x="1658741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1" name="Straight Connector 140"/>
              <p:cNvSpPr/>
              <p:nvPr/>
            </p:nvSpPr>
            <p:spPr>
              <a:xfrm>
                <a:off x="1696928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2" name="Straight Connector 141"/>
              <p:cNvSpPr/>
              <p:nvPr/>
            </p:nvSpPr>
            <p:spPr>
              <a:xfrm>
                <a:off x="1771294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3" name="Straight Connector 142"/>
              <p:cNvSpPr/>
              <p:nvPr/>
            </p:nvSpPr>
            <p:spPr>
              <a:xfrm>
                <a:off x="1809482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4" name="Straight Connector 143"/>
              <p:cNvSpPr/>
              <p:nvPr/>
            </p:nvSpPr>
            <p:spPr>
              <a:xfrm>
                <a:off x="1883848" y="5922411"/>
                <a:ext cx="58286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5" name="Straight Connector 144"/>
              <p:cNvSpPr/>
              <p:nvPr/>
            </p:nvSpPr>
            <p:spPr>
              <a:xfrm>
                <a:off x="1922035" y="5924421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6" name="Straight Connector 145"/>
              <p:cNvSpPr/>
              <p:nvPr/>
            </p:nvSpPr>
            <p:spPr>
              <a:xfrm>
                <a:off x="1994391" y="591839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7" name="Straight Connector 146"/>
              <p:cNvSpPr/>
              <p:nvPr/>
            </p:nvSpPr>
            <p:spPr>
              <a:xfrm>
                <a:off x="2030569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8" name="Straight Connector 147"/>
              <p:cNvSpPr/>
              <p:nvPr/>
            </p:nvSpPr>
            <p:spPr>
              <a:xfrm>
                <a:off x="2106945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49" name="Straight Connector 148"/>
              <p:cNvSpPr/>
              <p:nvPr/>
            </p:nvSpPr>
            <p:spPr>
              <a:xfrm>
                <a:off x="2143123" y="5920402"/>
                <a:ext cx="5828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0" name="Straight Connector 149"/>
              <p:cNvSpPr/>
              <p:nvPr/>
            </p:nvSpPr>
            <p:spPr>
              <a:xfrm>
                <a:off x="2219498" y="5920402"/>
                <a:ext cx="5828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1" name="Straight Connector 150"/>
              <p:cNvSpPr/>
              <p:nvPr/>
            </p:nvSpPr>
            <p:spPr>
              <a:xfrm>
                <a:off x="2257687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2" name="Straight Connector 151"/>
              <p:cNvSpPr/>
              <p:nvPr/>
            </p:nvSpPr>
            <p:spPr>
              <a:xfrm>
                <a:off x="2332052" y="5922411"/>
                <a:ext cx="5828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3" name="Straight Connector 152"/>
              <p:cNvSpPr/>
              <p:nvPr/>
            </p:nvSpPr>
            <p:spPr>
              <a:xfrm>
                <a:off x="2370240" y="5922411"/>
                <a:ext cx="58286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4" name="Straight Connector 153"/>
              <p:cNvSpPr/>
              <p:nvPr/>
            </p:nvSpPr>
            <p:spPr>
              <a:xfrm>
                <a:off x="2444606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5" name="Straight Connector 154"/>
              <p:cNvSpPr/>
              <p:nvPr/>
            </p:nvSpPr>
            <p:spPr>
              <a:xfrm>
                <a:off x="2482794" y="5924421"/>
                <a:ext cx="58286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6" name="Straight Connector 155"/>
              <p:cNvSpPr/>
              <p:nvPr/>
            </p:nvSpPr>
            <p:spPr>
              <a:xfrm>
                <a:off x="2555150" y="591839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7" name="Straight Connector 156"/>
              <p:cNvSpPr/>
              <p:nvPr/>
            </p:nvSpPr>
            <p:spPr>
              <a:xfrm>
                <a:off x="2593337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8" name="Straight Connector 157"/>
              <p:cNvSpPr/>
              <p:nvPr/>
            </p:nvSpPr>
            <p:spPr>
              <a:xfrm>
                <a:off x="2667704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59" name="Straight Connector 158"/>
              <p:cNvSpPr/>
              <p:nvPr/>
            </p:nvSpPr>
            <p:spPr>
              <a:xfrm>
                <a:off x="2705891" y="5920402"/>
                <a:ext cx="54268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0" name="Straight Connector 159"/>
              <p:cNvSpPr/>
              <p:nvPr/>
            </p:nvSpPr>
            <p:spPr>
              <a:xfrm>
                <a:off x="2780257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1" name="Straight Connector 160"/>
              <p:cNvSpPr/>
              <p:nvPr/>
            </p:nvSpPr>
            <p:spPr>
              <a:xfrm>
                <a:off x="2818444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2" name="Straight Connector 161"/>
              <p:cNvSpPr/>
              <p:nvPr/>
            </p:nvSpPr>
            <p:spPr>
              <a:xfrm>
                <a:off x="2894820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3" name="Straight Connector 162"/>
              <p:cNvSpPr/>
              <p:nvPr/>
            </p:nvSpPr>
            <p:spPr>
              <a:xfrm>
                <a:off x="2930998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4" name="Straight Connector 163"/>
              <p:cNvSpPr/>
              <p:nvPr/>
            </p:nvSpPr>
            <p:spPr>
              <a:xfrm>
                <a:off x="3007374" y="5922411"/>
                <a:ext cx="54268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5" name="Straight Connector 164"/>
              <p:cNvSpPr/>
              <p:nvPr/>
            </p:nvSpPr>
            <p:spPr>
              <a:xfrm>
                <a:off x="3043552" y="5924421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6" name="Straight Connector 165"/>
              <p:cNvSpPr/>
              <p:nvPr/>
            </p:nvSpPr>
            <p:spPr>
              <a:xfrm>
                <a:off x="3113898" y="5918391"/>
                <a:ext cx="58286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7" name="Straight Connector 166"/>
              <p:cNvSpPr/>
              <p:nvPr/>
            </p:nvSpPr>
            <p:spPr>
              <a:xfrm>
                <a:off x="3152086" y="5920402"/>
                <a:ext cx="5828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8" name="Straight Connector 167"/>
              <p:cNvSpPr/>
              <p:nvPr/>
            </p:nvSpPr>
            <p:spPr>
              <a:xfrm>
                <a:off x="3228461" y="5920402"/>
                <a:ext cx="5828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69" name="Straight Connector 168"/>
              <p:cNvSpPr/>
              <p:nvPr/>
            </p:nvSpPr>
            <p:spPr>
              <a:xfrm>
                <a:off x="3264639" y="5920402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0" name="Straight Connector 169"/>
              <p:cNvSpPr/>
              <p:nvPr/>
            </p:nvSpPr>
            <p:spPr>
              <a:xfrm>
                <a:off x="3341015" y="5920402"/>
                <a:ext cx="5828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1" name="Straight Connector 170"/>
              <p:cNvSpPr/>
              <p:nvPr/>
            </p:nvSpPr>
            <p:spPr>
              <a:xfrm>
                <a:off x="3379203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2" name="Straight Connector 171"/>
              <p:cNvSpPr/>
              <p:nvPr/>
            </p:nvSpPr>
            <p:spPr>
              <a:xfrm>
                <a:off x="3455579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3" name="Straight Connector 172"/>
              <p:cNvSpPr/>
              <p:nvPr/>
            </p:nvSpPr>
            <p:spPr>
              <a:xfrm>
                <a:off x="3493766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4" name="Straight Connector 173"/>
              <p:cNvSpPr/>
              <p:nvPr/>
            </p:nvSpPr>
            <p:spPr>
              <a:xfrm>
                <a:off x="3568133" y="5922411"/>
                <a:ext cx="54266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5" name="Straight Connector 174"/>
              <p:cNvSpPr/>
              <p:nvPr/>
            </p:nvSpPr>
            <p:spPr>
              <a:xfrm>
                <a:off x="3606320" y="5924421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6" name="Straight Connector 175"/>
              <p:cNvSpPr/>
              <p:nvPr/>
            </p:nvSpPr>
            <p:spPr>
              <a:xfrm>
                <a:off x="3678676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7" name="Straight Connector 176"/>
              <p:cNvSpPr/>
              <p:nvPr/>
            </p:nvSpPr>
            <p:spPr>
              <a:xfrm>
                <a:off x="3716864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8" name="Straight Connector 177"/>
              <p:cNvSpPr/>
              <p:nvPr/>
            </p:nvSpPr>
            <p:spPr>
              <a:xfrm>
                <a:off x="3791229" y="5922411"/>
                <a:ext cx="56277" cy="1467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79" name="Straight Connector 178"/>
              <p:cNvSpPr/>
              <p:nvPr/>
            </p:nvSpPr>
            <p:spPr>
              <a:xfrm>
                <a:off x="3829418" y="5924421"/>
                <a:ext cx="56277" cy="1467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</p:grpSp>
        <p:grpSp>
          <p:nvGrpSpPr>
            <p:cNvPr id="16397" name="Group 14"/>
            <p:cNvGrpSpPr>
              <a:grpSpLocks/>
            </p:cNvGrpSpPr>
            <p:nvPr/>
          </p:nvGrpSpPr>
          <p:grpSpPr bwMode="auto">
            <a:xfrm>
              <a:off x="266761" y="6103080"/>
              <a:ext cx="3652919" cy="154080"/>
              <a:chOff x="266761" y="6103080"/>
              <a:chExt cx="3652919" cy="154080"/>
            </a:xfrm>
          </p:grpSpPr>
          <p:sp>
            <p:nvSpPr>
              <p:cNvPr id="50" name="Freeform 49"/>
              <p:cNvSpPr/>
              <p:nvPr/>
            </p:nvSpPr>
            <p:spPr>
              <a:xfrm rot="10800000">
                <a:off x="265889" y="6111323"/>
                <a:ext cx="3653974" cy="142689"/>
              </a:xfrm>
              <a:custGeom>
                <a:avLst>
                  <a:gd name="f0" fmla="val 24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67498" tIns="35099" rIns="67498" bIns="35099" anchor="ctr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1" name="Straight Connector 50"/>
              <p:cNvSpPr/>
              <p:nvPr/>
            </p:nvSpPr>
            <p:spPr>
              <a:xfrm flipV="1">
                <a:off x="308097" y="6107303"/>
                <a:ext cx="58286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2" name="Straight Connector 51"/>
              <p:cNvSpPr/>
              <p:nvPr/>
            </p:nvSpPr>
            <p:spPr>
              <a:xfrm flipV="1">
                <a:off x="346284" y="6107303"/>
                <a:ext cx="5828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3" name="Straight Connector 52"/>
              <p:cNvSpPr/>
              <p:nvPr/>
            </p:nvSpPr>
            <p:spPr>
              <a:xfrm flipV="1">
                <a:off x="422660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4" name="Straight Connector 53"/>
              <p:cNvSpPr/>
              <p:nvPr/>
            </p:nvSpPr>
            <p:spPr>
              <a:xfrm flipV="1">
                <a:off x="460848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5" name="Straight Connector 54"/>
              <p:cNvSpPr/>
              <p:nvPr/>
            </p:nvSpPr>
            <p:spPr>
              <a:xfrm flipV="1">
                <a:off x="535213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6" name="Straight Connector 55"/>
              <p:cNvSpPr/>
              <p:nvPr/>
            </p:nvSpPr>
            <p:spPr>
              <a:xfrm flipV="1">
                <a:off x="573402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7" name="Straight Connector 56"/>
              <p:cNvSpPr/>
              <p:nvPr/>
            </p:nvSpPr>
            <p:spPr>
              <a:xfrm flipV="1">
                <a:off x="649778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8" name="Straight Connector 57"/>
              <p:cNvSpPr/>
              <p:nvPr/>
            </p:nvSpPr>
            <p:spPr>
              <a:xfrm flipV="1">
                <a:off x="685956" y="6103284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9" name="Straight Connector 58"/>
              <p:cNvSpPr/>
              <p:nvPr/>
            </p:nvSpPr>
            <p:spPr>
              <a:xfrm flipV="1">
                <a:off x="762331" y="6103284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0" name="Straight Connector 59"/>
              <p:cNvSpPr/>
              <p:nvPr/>
            </p:nvSpPr>
            <p:spPr>
              <a:xfrm flipV="1">
                <a:off x="800518" y="6103284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1" name="Straight Connector 60"/>
              <p:cNvSpPr/>
              <p:nvPr/>
            </p:nvSpPr>
            <p:spPr>
              <a:xfrm flipV="1">
                <a:off x="870865" y="6107303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2" name="Straight Connector 61"/>
              <p:cNvSpPr/>
              <p:nvPr/>
            </p:nvSpPr>
            <p:spPr>
              <a:xfrm flipV="1">
                <a:off x="907043" y="6107303"/>
                <a:ext cx="58286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3" name="Straight Connector 62"/>
              <p:cNvSpPr/>
              <p:nvPr/>
            </p:nvSpPr>
            <p:spPr>
              <a:xfrm flipV="1">
                <a:off x="983419" y="6105294"/>
                <a:ext cx="58286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4" name="Straight Connector 63"/>
              <p:cNvSpPr/>
              <p:nvPr/>
            </p:nvSpPr>
            <p:spPr>
              <a:xfrm flipV="1">
                <a:off x="1021606" y="6105294"/>
                <a:ext cx="5828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5" name="Straight Connector 64"/>
              <p:cNvSpPr/>
              <p:nvPr/>
            </p:nvSpPr>
            <p:spPr>
              <a:xfrm flipV="1">
                <a:off x="1095972" y="6105294"/>
                <a:ext cx="58286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6" name="Straight Connector 65"/>
              <p:cNvSpPr/>
              <p:nvPr/>
            </p:nvSpPr>
            <p:spPr>
              <a:xfrm flipV="1">
                <a:off x="1134160" y="6105294"/>
                <a:ext cx="5828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7" name="Straight Connector 66"/>
              <p:cNvSpPr/>
              <p:nvPr/>
            </p:nvSpPr>
            <p:spPr>
              <a:xfrm flipV="1">
                <a:off x="1208526" y="6105294"/>
                <a:ext cx="58286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8" name="Straight Connector 67"/>
              <p:cNvSpPr/>
              <p:nvPr/>
            </p:nvSpPr>
            <p:spPr>
              <a:xfrm flipV="1">
                <a:off x="1246713" y="6103284"/>
                <a:ext cx="5828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69" name="Straight Connector 68"/>
              <p:cNvSpPr/>
              <p:nvPr/>
            </p:nvSpPr>
            <p:spPr>
              <a:xfrm flipV="1">
                <a:off x="1321080" y="6103284"/>
                <a:ext cx="58286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0" name="Straight Connector 69"/>
              <p:cNvSpPr/>
              <p:nvPr/>
            </p:nvSpPr>
            <p:spPr>
              <a:xfrm flipV="1">
                <a:off x="1359267" y="6103284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1" name="Straight Connector 70"/>
              <p:cNvSpPr/>
              <p:nvPr/>
            </p:nvSpPr>
            <p:spPr>
              <a:xfrm flipV="1">
                <a:off x="1431623" y="6107303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2" name="Straight Connector 71"/>
              <p:cNvSpPr/>
              <p:nvPr/>
            </p:nvSpPr>
            <p:spPr>
              <a:xfrm flipV="1">
                <a:off x="1469811" y="6107303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3" name="Straight Connector 72"/>
              <p:cNvSpPr/>
              <p:nvPr/>
            </p:nvSpPr>
            <p:spPr>
              <a:xfrm flipV="1">
                <a:off x="1544176" y="6105294"/>
                <a:ext cx="5828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4" name="Straight Connector 73"/>
              <p:cNvSpPr/>
              <p:nvPr/>
            </p:nvSpPr>
            <p:spPr>
              <a:xfrm flipV="1">
                <a:off x="1582365" y="6105294"/>
                <a:ext cx="58286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5" name="Straight Connector 74"/>
              <p:cNvSpPr/>
              <p:nvPr/>
            </p:nvSpPr>
            <p:spPr>
              <a:xfrm flipV="1">
                <a:off x="1656730" y="6105294"/>
                <a:ext cx="5828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6" name="Straight Connector 75"/>
              <p:cNvSpPr/>
              <p:nvPr/>
            </p:nvSpPr>
            <p:spPr>
              <a:xfrm flipV="1">
                <a:off x="1694919" y="6105294"/>
                <a:ext cx="58286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7" name="Straight Connector 76"/>
              <p:cNvSpPr/>
              <p:nvPr/>
            </p:nvSpPr>
            <p:spPr>
              <a:xfrm flipV="1">
                <a:off x="1771294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8" name="Straight Connector 77"/>
              <p:cNvSpPr/>
              <p:nvPr/>
            </p:nvSpPr>
            <p:spPr>
              <a:xfrm flipV="1">
                <a:off x="1807472" y="6103284"/>
                <a:ext cx="58286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79" name="Straight Connector 78"/>
              <p:cNvSpPr/>
              <p:nvPr/>
            </p:nvSpPr>
            <p:spPr>
              <a:xfrm flipV="1">
                <a:off x="1883848" y="6103284"/>
                <a:ext cx="58286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0" name="Straight Connector 79"/>
              <p:cNvSpPr/>
              <p:nvPr/>
            </p:nvSpPr>
            <p:spPr>
              <a:xfrm flipV="1">
                <a:off x="1920026" y="6103284"/>
                <a:ext cx="58286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1" name="Straight Connector 80"/>
              <p:cNvSpPr/>
              <p:nvPr/>
            </p:nvSpPr>
            <p:spPr>
              <a:xfrm flipV="1">
                <a:off x="1994391" y="6107303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2" name="Straight Connector 81"/>
              <p:cNvSpPr/>
              <p:nvPr/>
            </p:nvSpPr>
            <p:spPr>
              <a:xfrm flipV="1">
                <a:off x="2030569" y="6107303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3" name="Straight Connector 82"/>
              <p:cNvSpPr/>
              <p:nvPr/>
            </p:nvSpPr>
            <p:spPr>
              <a:xfrm flipV="1">
                <a:off x="2106945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4" name="Straight Connector 83"/>
              <p:cNvSpPr/>
              <p:nvPr/>
            </p:nvSpPr>
            <p:spPr>
              <a:xfrm flipV="1">
                <a:off x="2143123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5" name="Straight Connector 84"/>
              <p:cNvSpPr/>
              <p:nvPr/>
            </p:nvSpPr>
            <p:spPr>
              <a:xfrm flipV="1">
                <a:off x="2219498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6" name="Straight Connector 85"/>
              <p:cNvSpPr/>
              <p:nvPr/>
            </p:nvSpPr>
            <p:spPr>
              <a:xfrm flipV="1">
                <a:off x="2257687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7" name="Straight Connector 86"/>
              <p:cNvSpPr/>
              <p:nvPr/>
            </p:nvSpPr>
            <p:spPr>
              <a:xfrm flipV="1">
                <a:off x="2332052" y="6105294"/>
                <a:ext cx="5828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8" name="Straight Connector 87"/>
              <p:cNvSpPr/>
              <p:nvPr/>
            </p:nvSpPr>
            <p:spPr>
              <a:xfrm flipV="1">
                <a:off x="2370240" y="6103284"/>
                <a:ext cx="58286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89" name="Straight Connector 88"/>
              <p:cNvSpPr/>
              <p:nvPr/>
            </p:nvSpPr>
            <p:spPr>
              <a:xfrm flipV="1">
                <a:off x="2444606" y="6103284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0" name="Straight Connector 89"/>
              <p:cNvSpPr/>
              <p:nvPr/>
            </p:nvSpPr>
            <p:spPr>
              <a:xfrm flipV="1">
                <a:off x="2482794" y="6103284"/>
                <a:ext cx="58286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1" name="Straight Connector 90"/>
              <p:cNvSpPr/>
              <p:nvPr/>
            </p:nvSpPr>
            <p:spPr>
              <a:xfrm flipV="1">
                <a:off x="2555150" y="6107303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2" name="Straight Connector 91"/>
              <p:cNvSpPr/>
              <p:nvPr/>
            </p:nvSpPr>
            <p:spPr>
              <a:xfrm flipV="1">
                <a:off x="2593337" y="6107303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3" name="Straight Connector 92"/>
              <p:cNvSpPr/>
              <p:nvPr/>
            </p:nvSpPr>
            <p:spPr>
              <a:xfrm flipV="1">
                <a:off x="2667704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4" name="Straight Connector 93"/>
              <p:cNvSpPr/>
              <p:nvPr/>
            </p:nvSpPr>
            <p:spPr>
              <a:xfrm flipV="1">
                <a:off x="2705891" y="6105294"/>
                <a:ext cx="54268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5" name="Straight Connector 94"/>
              <p:cNvSpPr/>
              <p:nvPr/>
            </p:nvSpPr>
            <p:spPr>
              <a:xfrm flipV="1">
                <a:off x="2780257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6" name="Straight Connector 95"/>
              <p:cNvSpPr/>
              <p:nvPr/>
            </p:nvSpPr>
            <p:spPr>
              <a:xfrm flipV="1">
                <a:off x="2818445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7" name="Straight Connector 96"/>
              <p:cNvSpPr/>
              <p:nvPr/>
            </p:nvSpPr>
            <p:spPr>
              <a:xfrm flipV="1">
                <a:off x="2894820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8" name="Straight Connector 97"/>
              <p:cNvSpPr/>
              <p:nvPr/>
            </p:nvSpPr>
            <p:spPr>
              <a:xfrm flipV="1">
                <a:off x="2930998" y="6103284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99" name="Straight Connector 98"/>
              <p:cNvSpPr/>
              <p:nvPr/>
            </p:nvSpPr>
            <p:spPr>
              <a:xfrm flipV="1">
                <a:off x="3007374" y="6103284"/>
                <a:ext cx="54268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0" name="Straight Connector 99"/>
              <p:cNvSpPr/>
              <p:nvPr/>
            </p:nvSpPr>
            <p:spPr>
              <a:xfrm flipV="1">
                <a:off x="3043552" y="6103284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1" name="Straight Connector 100"/>
              <p:cNvSpPr/>
              <p:nvPr/>
            </p:nvSpPr>
            <p:spPr>
              <a:xfrm flipV="1">
                <a:off x="3115908" y="6107303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2" name="Straight Connector 101"/>
              <p:cNvSpPr/>
              <p:nvPr/>
            </p:nvSpPr>
            <p:spPr>
              <a:xfrm flipV="1">
                <a:off x="3154096" y="6107303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3" name="Straight Connector 102"/>
              <p:cNvSpPr/>
              <p:nvPr/>
            </p:nvSpPr>
            <p:spPr>
              <a:xfrm flipV="1">
                <a:off x="3228461" y="6105294"/>
                <a:ext cx="5828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4" name="Straight Connector 103"/>
              <p:cNvSpPr/>
              <p:nvPr/>
            </p:nvSpPr>
            <p:spPr>
              <a:xfrm flipV="1">
                <a:off x="3266650" y="6105294"/>
                <a:ext cx="54266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5" name="Straight Connector 104"/>
              <p:cNvSpPr/>
              <p:nvPr/>
            </p:nvSpPr>
            <p:spPr>
              <a:xfrm flipV="1">
                <a:off x="3343026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6" name="Straight Connector 105"/>
              <p:cNvSpPr/>
              <p:nvPr/>
            </p:nvSpPr>
            <p:spPr>
              <a:xfrm flipV="1">
                <a:off x="3379203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7" name="Straight Connector 106"/>
              <p:cNvSpPr/>
              <p:nvPr/>
            </p:nvSpPr>
            <p:spPr>
              <a:xfrm flipV="1">
                <a:off x="3455579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8" name="Straight Connector 107"/>
              <p:cNvSpPr/>
              <p:nvPr/>
            </p:nvSpPr>
            <p:spPr>
              <a:xfrm flipV="1">
                <a:off x="3493766" y="6103284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9" name="Straight Connector 108"/>
              <p:cNvSpPr/>
              <p:nvPr/>
            </p:nvSpPr>
            <p:spPr>
              <a:xfrm flipV="1">
                <a:off x="3568133" y="6103284"/>
                <a:ext cx="54266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0" name="Straight Connector 109"/>
              <p:cNvSpPr/>
              <p:nvPr/>
            </p:nvSpPr>
            <p:spPr>
              <a:xfrm flipV="1">
                <a:off x="3606320" y="6103284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1" name="Straight Connector 110"/>
              <p:cNvSpPr/>
              <p:nvPr/>
            </p:nvSpPr>
            <p:spPr>
              <a:xfrm flipV="1">
                <a:off x="3678676" y="6105294"/>
                <a:ext cx="56277" cy="15072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2" name="Straight Connector 111"/>
              <p:cNvSpPr/>
              <p:nvPr/>
            </p:nvSpPr>
            <p:spPr>
              <a:xfrm flipV="1">
                <a:off x="3716864" y="6103284"/>
                <a:ext cx="5627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3" name="Straight Connector 112"/>
              <p:cNvSpPr/>
              <p:nvPr/>
            </p:nvSpPr>
            <p:spPr>
              <a:xfrm flipV="1">
                <a:off x="3791230" y="6103284"/>
                <a:ext cx="58287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4" name="Straight Connector 113"/>
              <p:cNvSpPr/>
              <p:nvPr/>
            </p:nvSpPr>
            <p:spPr>
              <a:xfrm flipV="1">
                <a:off x="3829418" y="6103284"/>
                <a:ext cx="58286" cy="15072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lIns="67498" tIns="35099" rIns="67498" bIns="35099" compatLnSpc="0"/>
              <a:lstStyle/>
              <a:p>
                <a:pPr>
                  <a:defRPr/>
                </a:pPr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</p:grpSp>
        <p:sp>
          <p:nvSpPr>
            <p:cNvPr id="16" name="Straight Connector 15"/>
            <p:cNvSpPr/>
            <p:nvPr/>
          </p:nvSpPr>
          <p:spPr>
            <a:xfrm>
              <a:off x="263880" y="5255190"/>
              <a:ext cx="3653973" cy="2010"/>
            </a:xfrm>
            <a:prstGeom prst="line">
              <a:avLst/>
            </a:prstGeom>
            <a:noFill/>
            <a:ln w="18000">
              <a:solidFill>
                <a:srgbClr val="808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102002" y="4270437"/>
              <a:ext cx="430116" cy="982744"/>
            </a:xfrm>
            <a:custGeom>
              <a:avLst/>
              <a:gdLst>
                <a:gd name="f0" fmla="val 0"/>
                <a:gd name="f1" fmla="val 2"/>
                <a:gd name="f2" fmla="val 54"/>
                <a:gd name="f3" fmla="val 107"/>
                <a:gd name="f4" fmla="val 39"/>
                <a:gd name="f5" fmla="val 138"/>
                <a:gd name="f6" fmla="val 113"/>
                <a:gd name="f7" fmla="val 170"/>
                <a:gd name="f8" fmla="val 187"/>
                <a:gd name="f9" fmla="val 175"/>
                <a:gd name="f10" fmla="val 271"/>
                <a:gd name="f11" fmla="val 150"/>
                <a:gd name="f12" fmla="val 342"/>
                <a:gd name="f13" fmla="val 126"/>
                <a:gd name="f14" fmla="val 414"/>
                <a:gd name="f15" fmla="val 129"/>
                <a:gd name="f16" fmla="val 502"/>
                <a:gd name="f17" fmla="val 164"/>
                <a:gd name="f18" fmla="val 572"/>
                <a:gd name="f19" fmla="val 199"/>
                <a:gd name="f20" fmla="val 642"/>
                <a:gd name="f21" fmla="val 248"/>
                <a:gd name="f22" fmla="val 679"/>
                <a:gd name="f23" fmla="val 300"/>
                <a:gd name="f24" fmla="val 683"/>
                <a:gd name="f25" fmla="val 352"/>
                <a:gd name="f26" fmla="val 687"/>
                <a:gd name="f27" fmla="val 404"/>
                <a:gd name="f28" fmla="val 719"/>
                <a:gd name="f29" fmla="val 436"/>
                <a:gd name="f30" fmla="val 795"/>
                <a:gd name="f31" fmla="val 468"/>
                <a:gd name="f32" fmla="val 871"/>
                <a:gd name="f33" fmla="val 472"/>
                <a:gd name="f34" fmla="val 953"/>
                <a:gd name="f35" fmla="val 449"/>
                <a:gd name="f36" fmla="val 1023"/>
                <a:gd name="f37" fmla="val 426"/>
                <a:gd name="f38" fmla="val 1093"/>
                <a:gd name="f39" fmla="val 430"/>
                <a:gd name="f40" fmla="val 1180"/>
                <a:gd name="f41" fmla="val 462"/>
                <a:gd name="f42" fmla="val 1257"/>
                <a:gd name="f43" fmla="val 493"/>
                <a:gd name="f44" fmla="val 1333"/>
                <a:gd name="f45" fmla="val 546"/>
                <a:gd name="f46" fmla="val 1365"/>
                <a:gd name="f47" fmla="val 597"/>
                <a:gd name="f48" fmla="val 1362"/>
                <a:gd name="f49" fmla="val 602"/>
                <a:gd name="f50" fmla="val 1368"/>
                <a:gd name="f51" fmla="val 653"/>
                <a:gd name="f52" fmla="val 1367"/>
                <a:gd name="f53" fmla="val 705"/>
                <a:gd name="f54" fmla="val 1408"/>
                <a:gd name="f55" fmla="val 738"/>
                <a:gd name="f56" fmla="val 1479"/>
                <a:gd name="f57" fmla="val 771"/>
                <a:gd name="f58" fmla="val 1549"/>
                <a:gd name="f59" fmla="val 1636"/>
                <a:gd name="f60" fmla="val 749"/>
                <a:gd name="f61" fmla="val 1710"/>
                <a:gd name="f62" fmla="val 726"/>
                <a:gd name="f63" fmla="val 1783"/>
                <a:gd name="f64" fmla="val 730"/>
                <a:gd name="f65" fmla="val 1866"/>
                <a:gd name="f66" fmla="val 761"/>
                <a:gd name="f67" fmla="val 1939"/>
                <a:gd name="f68" fmla="val 792"/>
                <a:gd name="f69" fmla="val 2012"/>
                <a:gd name="f70" fmla="val 847"/>
                <a:gd name="f71" fmla="val 2054"/>
                <a:gd name="f72" fmla="val 897"/>
                <a:gd name="f73" fmla="val 2046"/>
                <a:gd name="f74" fmla="val 947"/>
                <a:gd name="f75" fmla="val 2038"/>
                <a:gd name="f76" fmla="val 1003"/>
                <a:gd name="f77" fmla="val 2087"/>
                <a:gd name="f78" fmla="val 1034"/>
                <a:gd name="f79" fmla="val 2154"/>
                <a:gd name="f80" fmla="val 1066"/>
                <a:gd name="f81" fmla="val 2222"/>
                <a:gd name="f82" fmla="val 1068"/>
                <a:gd name="f83" fmla="val 2318"/>
                <a:gd name="f84" fmla="val 1047"/>
                <a:gd name="f85" fmla="val 2385"/>
                <a:gd name="f86" fmla="val 1026"/>
                <a:gd name="f87" fmla="val 2452"/>
                <a:gd name="f88" fmla="val 1027"/>
                <a:gd name="f89" fmla="val 2546"/>
                <a:gd name="f90" fmla="val 1058"/>
                <a:gd name="f91" fmla="val 2619"/>
                <a:gd name="f92" fmla="val 1089"/>
                <a:gd name="f93" fmla="val 2693"/>
                <a:gd name="f94" fmla="val 1143"/>
                <a:gd name="f95" fmla="val 2729"/>
                <a:gd name="f96" fmla="val 1196"/>
                <a:gd name="f97" fmla="val 272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197" h="2730">
                  <a:moveTo>
                    <a:pt x="f0" y="f1"/>
                  </a:moveTo>
                  <a:cubicBezTo>
                    <a:pt x="f2" y="f0"/>
                    <a:pt x="f3" y="f4"/>
                    <a:pt x="f5" y="f6"/>
                  </a:cubicBez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7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72" y="f73"/>
                  </a:cubicBezTo>
                  <a:cubicBezTo>
                    <a:pt x="f74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</a:path>
              </a:pathLst>
            </a:custGeom>
            <a:noFill/>
            <a:ln w="18000">
              <a:solidFill>
                <a:srgbClr val="008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8" name="TextBox 1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60120" y="4532040"/>
              <a:ext cx="217440" cy="291960"/>
            </a:xfrm>
            <a:prstGeom prst="rect">
              <a:avLst/>
            </a:prstGeom>
            <a:blipFill>
              <a:blip r:embed="rId2"/>
              <a:stretch>
                <a:fillRect l="-10714" r="-7143" b="-10811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30108" y="5267248"/>
              <a:ext cx="42207" cy="655162"/>
            </a:xfrm>
            <a:custGeom>
              <a:avLst/>
              <a:gdLst>
                <a:gd name="f0" fmla="val 0"/>
                <a:gd name="f1" fmla="val 1028"/>
                <a:gd name="f2" fmla="val 471"/>
                <a:gd name="f3" fmla="val 1183"/>
                <a:gd name="f4" fmla="val 182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184" h="1823">
                  <a:moveTo>
                    <a:pt x="f0" y="f0"/>
                  </a:moveTo>
                  <a:cubicBezTo>
                    <a:pt x="f1" y="f2"/>
                    <a:pt x="f3" y="f4"/>
                    <a:pt x="f3" y="f4"/>
                  </a:cubicBezTo>
                </a:path>
              </a:pathLst>
            </a:custGeom>
            <a:noFill/>
            <a:ln w="180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0" name="TextBox 1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331000" y="5222520"/>
              <a:ext cx="314280" cy="317520"/>
            </a:xfrm>
            <a:prstGeom prst="rect">
              <a:avLst/>
            </a:prstGeom>
            <a:blipFill>
              <a:blip r:embed="rId3"/>
              <a:stretch>
                <a:fillRect l="-4878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588394" y="5058240"/>
              <a:ext cx="1640067" cy="866181"/>
            </a:xfrm>
            <a:custGeom>
              <a:avLst/>
              <a:gdLst>
                <a:gd name="f0" fmla="val 0"/>
                <a:gd name="f1" fmla="val 2406"/>
                <a:gd name="f2" fmla="val 2473"/>
                <a:gd name="f3" fmla="val 455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558" h="2407">
                  <a:moveTo>
                    <a:pt x="f0" y="f1"/>
                  </a:moveTo>
                  <a:cubicBezTo>
                    <a:pt x="f2" y="f0"/>
                    <a:pt x="f3" y="f1"/>
                    <a:pt x="f3" y="f1"/>
                  </a:cubicBezTo>
                </a:path>
              </a:pathLst>
            </a:custGeom>
            <a:noFill/>
            <a:ln w="18000">
              <a:solidFill>
                <a:srgbClr val="FF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2137094" y="6846872"/>
              <a:ext cx="858221" cy="201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3065661" y="6846872"/>
              <a:ext cx="858221" cy="201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2587308" y="6846872"/>
              <a:ext cx="2009" cy="21704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3521905" y="6846872"/>
              <a:ext cx="2011" cy="21704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 flipH="1">
              <a:off x="1530108" y="4362883"/>
              <a:ext cx="173453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custDash>
                <a:ds d="100000" sp="100000"/>
              </a:custDash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 flipV="1">
              <a:off x="3228461" y="4055400"/>
              <a:ext cx="0" cy="188107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custDash>
                <a:ds d="100000" sp="100000"/>
              </a:custDash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 flipV="1">
              <a:off x="1596434" y="4055400"/>
              <a:ext cx="0" cy="188107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custDash>
                <a:ds d="100000" sp="100000"/>
              </a:custDash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29" name="TextBox 2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194200" y="4063679"/>
              <a:ext cx="308160" cy="312480"/>
            </a:xfrm>
            <a:prstGeom prst="rect">
              <a:avLst/>
            </a:prstGeom>
            <a:blipFill>
              <a:blip r:embed="rId4"/>
              <a:stretch>
                <a:fillRect l="-12500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30" name="Straight Connector 29"/>
            <p:cNvSpPr/>
            <p:nvPr/>
          </p:nvSpPr>
          <p:spPr>
            <a:xfrm flipH="1">
              <a:off x="3885695" y="5271268"/>
              <a:ext cx="615025" cy="20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custDash>
                <a:ds d="100000" sp="100000"/>
              </a:custDash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 flipH="1">
              <a:off x="3885695" y="5918391"/>
              <a:ext cx="615025" cy="20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custDash>
                <a:ds d="100000" sp="100000"/>
              </a:custDash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 flipV="1">
              <a:off x="4193207" y="5176813"/>
              <a:ext cx="2011" cy="78780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custDash>
                <a:ds d="100000" sp="100000"/>
              </a:custDash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3" name="TextBox 3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219920" y="5470200"/>
              <a:ext cx="206280" cy="282600"/>
            </a:xfrm>
            <a:prstGeom prst="rect">
              <a:avLst/>
            </a:prstGeom>
            <a:blipFill>
              <a:blip r:embed="rId5"/>
              <a:stretch>
                <a:fillRect r="-7407" b="-2703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230472" y="6252001"/>
              <a:ext cx="291433" cy="600901"/>
            </a:xfrm>
            <a:custGeom>
              <a:avLst/>
              <a:gdLst>
                <a:gd name="f0" fmla="val 0"/>
                <a:gd name="f1" fmla="val 699"/>
                <a:gd name="f2" fmla="val 432"/>
                <a:gd name="f3" fmla="val 804"/>
                <a:gd name="f4" fmla="val 166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05" h="1670">
                  <a:moveTo>
                    <a:pt x="f0" y="f0"/>
                  </a:moveTo>
                  <a:cubicBezTo>
                    <a:pt x="f1" y="f2"/>
                    <a:pt x="f3" y="f4"/>
                    <a:pt x="f3" y="f4"/>
                  </a:cubicBezTo>
                </a:path>
              </a:pathLst>
            </a:custGeom>
            <a:noFill/>
            <a:ln w="72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230472" y="6252001"/>
              <a:ext cx="209028" cy="602910"/>
            </a:xfrm>
            <a:custGeom>
              <a:avLst/>
              <a:gdLst>
                <a:gd name="f0" fmla="val 0"/>
                <a:gd name="f1" fmla="val 502"/>
                <a:gd name="f2" fmla="val 431"/>
                <a:gd name="f3" fmla="val 577"/>
                <a:gd name="f4" fmla="val 166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8" h="1670">
                  <a:moveTo>
                    <a:pt x="f0" y="f0"/>
                  </a:moveTo>
                  <a:cubicBezTo>
                    <a:pt x="f1" y="f2"/>
                    <a:pt x="f3" y="f4"/>
                    <a:pt x="f3" y="f4"/>
                  </a:cubicBezTo>
                </a:path>
              </a:pathLst>
            </a:custGeom>
            <a:noFill/>
            <a:ln w="72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230472" y="6252001"/>
              <a:ext cx="86424" cy="602910"/>
            </a:xfrm>
            <a:custGeom>
              <a:avLst/>
              <a:gdLst>
                <a:gd name="f0" fmla="val 0"/>
                <a:gd name="f1" fmla="val 205"/>
                <a:gd name="f2" fmla="val 431"/>
                <a:gd name="f3" fmla="val 236"/>
                <a:gd name="f4" fmla="val 166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37" h="1670">
                  <a:moveTo>
                    <a:pt x="f0" y="f0"/>
                  </a:moveTo>
                  <a:cubicBezTo>
                    <a:pt x="f1" y="f2"/>
                    <a:pt x="f3" y="f4"/>
                    <a:pt x="f3" y="f4"/>
                  </a:cubicBezTo>
                </a:path>
              </a:pathLst>
            </a:custGeom>
            <a:noFill/>
            <a:ln w="72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148066" y="6252001"/>
              <a:ext cx="86426" cy="602910"/>
            </a:xfrm>
            <a:custGeom>
              <a:avLst/>
              <a:gdLst>
                <a:gd name="f0" fmla="val 0"/>
                <a:gd name="f1" fmla="val 235"/>
                <a:gd name="f2" fmla="val 30"/>
                <a:gd name="f3" fmla="val 431"/>
                <a:gd name="f4" fmla="val 166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36" h="1670">
                  <a:moveTo>
                    <a:pt x="f1" y="f0"/>
                  </a:moveTo>
                  <a:cubicBezTo>
                    <a:pt x="f2" y="f3"/>
                    <a:pt x="f0" y="f4"/>
                    <a:pt x="f0" y="f4"/>
                  </a:cubicBezTo>
                </a:path>
              </a:pathLst>
            </a:custGeom>
            <a:noFill/>
            <a:ln w="72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282729" y="6252001"/>
              <a:ext cx="289424" cy="600901"/>
            </a:xfrm>
            <a:custGeom>
              <a:avLst/>
              <a:gdLst>
                <a:gd name="f0" fmla="val 0"/>
                <a:gd name="f1" fmla="val 699"/>
                <a:gd name="f2" fmla="val 432"/>
                <a:gd name="f3" fmla="val 804"/>
                <a:gd name="f4" fmla="val 166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05" h="1670">
                  <a:moveTo>
                    <a:pt x="f0" y="f0"/>
                  </a:moveTo>
                  <a:cubicBezTo>
                    <a:pt x="f1" y="f2"/>
                    <a:pt x="f3" y="f4"/>
                    <a:pt x="f3" y="f4"/>
                  </a:cubicBezTo>
                </a:path>
              </a:pathLst>
            </a:custGeom>
            <a:noFill/>
            <a:ln w="72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282729" y="6252001"/>
              <a:ext cx="207018" cy="602910"/>
            </a:xfrm>
            <a:custGeom>
              <a:avLst/>
              <a:gdLst>
                <a:gd name="f0" fmla="val 0"/>
                <a:gd name="f1" fmla="val 501"/>
                <a:gd name="f2" fmla="val 431"/>
                <a:gd name="f3" fmla="val 576"/>
                <a:gd name="f4" fmla="val 166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7" h="1670">
                  <a:moveTo>
                    <a:pt x="f0" y="f0"/>
                  </a:moveTo>
                  <a:cubicBezTo>
                    <a:pt x="f1" y="f2"/>
                    <a:pt x="f3" y="f4"/>
                    <a:pt x="f3" y="f4"/>
                  </a:cubicBezTo>
                </a:path>
              </a:pathLst>
            </a:custGeom>
            <a:noFill/>
            <a:ln w="72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282729" y="6252001"/>
              <a:ext cx="84415" cy="602910"/>
            </a:xfrm>
            <a:custGeom>
              <a:avLst/>
              <a:gdLst>
                <a:gd name="f0" fmla="val 0"/>
                <a:gd name="f1" fmla="val 205"/>
                <a:gd name="f2" fmla="val 431"/>
                <a:gd name="f3" fmla="val 235"/>
                <a:gd name="f4" fmla="val 166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36" h="1670">
                  <a:moveTo>
                    <a:pt x="f0" y="f0"/>
                  </a:moveTo>
                  <a:cubicBezTo>
                    <a:pt x="f1" y="f2"/>
                    <a:pt x="f3" y="f4"/>
                    <a:pt x="f3" y="f4"/>
                  </a:cubicBezTo>
                </a:path>
              </a:pathLst>
            </a:custGeom>
            <a:noFill/>
            <a:ln w="72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075710" y="6252001"/>
              <a:ext cx="207019" cy="602910"/>
            </a:xfrm>
            <a:custGeom>
              <a:avLst/>
              <a:gdLst>
                <a:gd name="f0" fmla="val 0"/>
                <a:gd name="f1" fmla="val 577"/>
                <a:gd name="f2" fmla="val 76"/>
                <a:gd name="f3" fmla="val 431"/>
                <a:gd name="f4" fmla="val 166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8" h="1670">
                  <a:moveTo>
                    <a:pt x="f1" y="f0"/>
                  </a:moveTo>
                  <a:cubicBezTo>
                    <a:pt x="f2" y="f3"/>
                    <a:pt x="f0" y="f4"/>
                    <a:pt x="f0" y="f4"/>
                  </a:cubicBezTo>
                </a:path>
              </a:pathLst>
            </a:custGeom>
            <a:noFill/>
            <a:ln w="72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3200323" y="6252001"/>
              <a:ext cx="84415" cy="602910"/>
            </a:xfrm>
            <a:custGeom>
              <a:avLst/>
              <a:gdLst>
                <a:gd name="f0" fmla="val 0"/>
                <a:gd name="f1" fmla="val 235"/>
                <a:gd name="f2" fmla="val 31"/>
                <a:gd name="f3" fmla="val 431"/>
                <a:gd name="f4" fmla="val 166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36" h="1670">
                  <a:moveTo>
                    <a:pt x="f1" y="f0"/>
                  </a:moveTo>
                  <a:cubicBezTo>
                    <a:pt x="f2" y="f3"/>
                    <a:pt x="f0" y="f4"/>
                    <a:pt x="f0" y="f4"/>
                  </a:cubicBezTo>
                </a:path>
              </a:pathLst>
            </a:custGeom>
            <a:noFill/>
            <a:ln w="7200">
              <a:solidFill>
                <a:srgbClr val="00008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281968" y="6846872"/>
              <a:ext cx="856211" cy="201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1210536" y="6846872"/>
              <a:ext cx="856211" cy="201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732183" y="6846872"/>
              <a:ext cx="2011" cy="21704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1664770" y="6846872"/>
              <a:ext cx="2011" cy="21704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 flipV="1">
              <a:off x="1596434" y="5417976"/>
              <a:ext cx="574827" cy="5064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827571" y="5721441"/>
              <a:ext cx="72356" cy="200970"/>
            </a:xfrm>
            <a:custGeom>
              <a:avLst/>
              <a:gdLst>
                <a:gd name="f0" fmla="val 180"/>
                <a:gd name="f1" fmla="val 0"/>
                <a:gd name="f2" fmla="val 203"/>
                <a:gd name="f3" fmla="val 557"/>
                <a:gd name="f4" fmla="val 202"/>
                <a:gd name="f5" fmla="val 517"/>
                <a:gd name="f6" fmla="val 199"/>
                <a:gd name="f7" fmla="val 476"/>
                <a:gd name="f8" fmla="val 195"/>
                <a:gd name="f9" fmla="val 436"/>
                <a:gd name="f10" fmla="val 188"/>
                <a:gd name="f11" fmla="val 397"/>
                <a:gd name="f12" fmla="val 357"/>
                <a:gd name="f13" fmla="val 169"/>
                <a:gd name="f14" fmla="val 318"/>
                <a:gd name="f15" fmla="val 157"/>
                <a:gd name="f16" fmla="val 280"/>
                <a:gd name="f17" fmla="val 144"/>
                <a:gd name="f18" fmla="val 242"/>
                <a:gd name="f19" fmla="val 128"/>
                <a:gd name="f20" fmla="val 205"/>
                <a:gd name="f21" fmla="val 111"/>
                <a:gd name="f22" fmla="val 168"/>
                <a:gd name="f23" fmla="val 92"/>
                <a:gd name="f24" fmla="val 133"/>
                <a:gd name="f25" fmla="val 71"/>
                <a:gd name="f26" fmla="val 98"/>
                <a:gd name="f27" fmla="val 49"/>
                <a:gd name="f28" fmla="val 64"/>
                <a:gd name="f29" fmla="val 25"/>
                <a:gd name="f30" fmla="val 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04" h="558">
                  <a:moveTo>
                    <a:pt x="f2" y="f3"/>
                  </a:move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0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1" y="f1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lIns="67498" tIns="35099" rIns="67498" bIns="35099" compatLnSpc="0"/>
            <a:lstStyle/>
            <a:p>
              <a:pPr>
                <a:defRPr/>
              </a:pPr>
              <a:endParaRPr lang="en-US" sz="1800">
                <a:latin typeface="Times New Roman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49" name="TextBox 4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900800" y="5622479"/>
              <a:ext cx="204480" cy="291960"/>
            </a:xfrm>
            <a:prstGeom prst="rect">
              <a:avLst/>
            </a:prstGeom>
            <a:blipFill>
              <a:blip r:embed="rId6"/>
              <a:stretch>
                <a:fillRect l="-34615" r="-30769" b="-21053"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  <p:pic>
        <p:nvPicPr>
          <p:cNvPr id="16392" name="Picture 1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6" y="4349324"/>
            <a:ext cx="2528887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TextBox 181"/>
          <p:cNvSpPr txBox="1"/>
          <p:nvPr/>
        </p:nvSpPr>
        <p:spPr>
          <a:xfrm>
            <a:off x="7221538" y="6192838"/>
            <a:ext cx="1330387" cy="147476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none" lIns="26999" tIns="0" rIns="26999" bIns="0" compatLnSpc="0">
            <a:spAutoFit/>
          </a:bodyPr>
          <a:lstStyle/>
          <a:p>
            <a:pPr>
              <a:defRPr/>
            </a:pPr>
            <a:r>
              <a:rPr lang="en-US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S.Korpar</a:t>
            </a: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, talk at PD07</a:t>
            </a:r>
            <a:endParaRPr lang="en-US" sz="1100" kern="0" dirty="0">
              <a:solidFill>
                <a:srgbClr val="000000"/>
              </a:solidFill>
              <a:latin typeface="ArialMT" pitchFamily="34"/>
              <a:ea typeface="ArialMT" pitchFamily="34"/>
              <a:cs typeface="ArialMT" pitchFamily="34"/>
            </a:endParaRPr>
          </a:p>
        </p:txBody>
      </p:sp>
      <p:pic>
        <p:nvPicPr>
          <p:cNvPr id="180" name="Picture 2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0ED0B014-3B55-44F6-BC3F-5C9BBE23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6" y="1347726"/>
            <a:ext cx="2481052" cy="232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2" name="TextBox 191"/>
              <p:cNvSpPr txBox="1"/>
              <p:nvPr/>
            </p:nvSpPr>
            <p:spPr>
              <a:xfrm>
                <a:off x="203006" y="1357179"/>
                <a:ext cx="4603919" cy="42228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compatLnSpc="0">
                <a:spAutoFit/>
              </a:bodyPr>
              <a:lstStyle/>
              <a:p>
                <a:pPr lvl="0" hangingPunct="0">
                  <a:lnSpc>
                    <a:spcPct val="93000"/>
                  </a:lnSpc>
                </a:pPr>
                <a:r>
                  <a:rPr lang="en-US" sz="1361" dirty="0">
                    <a:solidFill>
                      <a:srgbClr val="00206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Photoelectron</a:t>
                </a:r>
                <a:r>
                  <a:rPr lang="sl-SI" sz="1361" dirty="0">
                    <a:solidFill>
                      <a:srgbClr val="00206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s</a:t>
                </a:r>
                <a:r>
                  <a:rPr lang="en-US" sz="1361" dirty="0">
                    <a:solidFill>
                      <a:srgbClr val="00206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 travel from photocathode to </a:t>
                </a:r>
                <a:r>
                  <a:rPr lang="sl-SI" sz="1361" dirty="0" err="1">
                    <a:solidFill>
                      <a:srgbClr val="00206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the</a:t>
                </a:r>
                <a:r>
                  <a:rPr lang="sl-SI" sz="1361" dirty="0">
                    <a:solidFill>
                      <a:srgbClr val="00206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 </a:t>
                </a:r>
                <a:r>
                  <a:rPr lang="en-US" sz="1361" dirty="0">
                    <a:solidFill>
                      <a:srgbClr val="00206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electron multiplier </a:t>
                </a: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(uniform electric field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61" i="1">
                            <a:latin typeface="Cambria Math" panose="02040503050406030204" pitchFamily="18" charset="0"/>
                            <a:ea typeface="Lucida Sans Unicode" pitchFamily="2"/>
                            <a:cs typeface="Lucida Sans Unicode" pitchFamily="2"/>
                          </a:rPr>
                        </m:ctrlPr>
                      </m:fPr>
                      <m:num>
                        <m:r>
                          <a:rPr lang="en-US" sz="1361" i="1">
                            <a:latin typeface="Cambria Math" panose="02040503050406030204" pitchFamily="18" charset="0"/>
                            <a:ea typeface="Lucida Sans Unicode" pitchFamily="2"/>
                            <a:cs typeface="Lucida Sans Unicode" pitchFamily="2"/>
                          </a:rPr>
                          <m:t>𝑈</m:t>
                        </m:r>
                      </m:num>
                      <m:den>
                        <m:r>
                          <a:rPr lang="en-US" sz="1361" i="1">
                            <a:latin typeface="Cambria Math" panose="02040503050406030204" pitchFamily="18" charset="0"/>
                            <a:ea typeface="Lucida Sans Unicode" pitchFamily="2"/>
                            <a:cs typeface="Lucida Sans Unicode" pitchFamily="2"/>
                          </a:rPr>
                          <m:t>𝑙</m:t>
                        </m:r>
                      </m:den>
                    </m:f>
                  </m:oMath>
                </a14:m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, initial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  <a:ea typeface="Lucida Sans Unicode" pitchFamily="2"/>
                            <a:cs typeface="Lucida Sans Unicode" pitchFamily="2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  <a:ea typeface="Lucida Sans Unicode" pitchFamily="2"/>
                            <a:cs typeface="Lucida Sans Unicode" pitchFamily="2"/>
                          </a:rPr>
                          <m:t>𝐸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  <a:ea typeface="Lucida Sans Unicode" pitchFamily="2"/>
                            <a:cs typeface="Lucida Sans Unicode" pitchFamily="2"/>
                          </a:rPr>
                          <m:t>0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ucida Sans Unicode" pitchFamily="2"/>
                      </a:rPr>
                      <m:t>≪</m:t>
                    </m:r>
                    <m:r>
                      <a:rPr lang="en-US" sz="136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ucida Sans Unicode" pitchFamily="2"/>
                      </a:rPr>
                      <m:t>𝑈</m:t>
                    </m:r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ucida Sans Unicode" pitchFamily="2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ucida Sans Unicode" pitchFamily="2"/>
                          </a:rPr>
                          <m:t>𝑒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ucida Sans Unicode" pitchFamily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):</a:t>
                </a: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photoelectron range</a:t>
                </a:r>
                <a:b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</a:b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</a:rPr>
                      <m:t>≈2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𝑙</m:t>
                    </m:r>
                    <m:rad>
                      <m:radPr>
                        <m:degHide m:val="on"/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36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36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361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sSub>
                              <m:sSubPr>
                                <m:ctrlPr>
                                  <a:rPr lang="en-US" sz="136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en-US" sz="1361" i="1">
                        <a:latin typeface="Cambria Math" panose="02040503050406030204" pitchFamily="18" charset="0"/>
                      </a:rPr>
                      <m:t>𝑠𝑖𝑛</m:t>
                    </m:r>
                    <m:d>
                      <m:d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en-US" sz="1361" dirty="0">
                  <a:solidFill>
                    <a:srgbClr val="008000"/>
                  </a:solidFill>
                  <a:latin typeface="+mn-lt"/>
                  <a:ea typeface="Lucida Sans Unicode" pitchFamily="2"/>
                  <a:cs typeface="Lucida Sans Unicode" pitchFamily="2"/>
                </a:endParaRP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and maximal travel time (sideway start)</a:t>
                </a:r>
                <a:b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</a:b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𝑙</m:t>
                    </m:r>
                    <m:rad>
                      <m:radPr>
                        <m:degHide m:val="on"/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36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361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36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361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sSub>
                              <m:sSubPr>
                                <m:ctrlPr>
                                  <a:rPr lang="en-US" sz="136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sz="1361" dirty="0">
                  <a:solidFill>
                    <a:srgbClr val="008000"/>
                  </a:solidFill>
                  <a:latin typeface="+mn-lt"/>
                  <a:ea typeface="Lucida Sans Unicode" pitchFamily="2"/>
                  <a:cs typeface="Lucida Sans Unicode" pitchFamily="2"/>
                </a:endParaRP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time difference between downward and sideways initial direction</a:t>
                </a:r>
                <a:b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</a:b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61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36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36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361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sSub>
                              <m:sSubPr>
                                <m:ctrlPr>
                                  <a:rPr lang="en-US" sz="136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361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sz="1361" dirty="0">
                  <a:solidFill>
                    <a:srgbClr val="008000"/>
                  </a:solidFill>
                  <a:latin typeface="+mn-lt"/>
                  <a:ea typeface="Lucida Sans Unicode" pitchFamily="2"/>
                  <a:cs typeface="Lucida Sans Unicode" pitchFamily="2"/>
                </a:endParaRPr>
              </a:p>
              <a:p>
                <a:pPr lvl="0" hangingPunct="0">
                  <a:lnSpc>
                    <a:spcPct val="93000"/>
                  </a:lnSpc>
                  <a:buClr>
                    <a:schemeClr val="tx1"/>
                  </a:buClr>
                </a:pPr>
                <a:endParaRPr lang="en-US" sz="1361" dirty="0">
                  <a:solidFill>
                    <a:srgbClr val="008000"/>
                  </a:solidFill>
                  <a:latin typeface="+mn-lt"/>
                  <a:ea typeface="Lucida Sans Unicode" pitchFamily="2"/>
                  <a:cs typeface="Lucida Sans Unicode" pitchFamily="2"/>
                </a:endParaRPr>
              </a:p>
              <a:p>
                <a:pPr lvl="0" hangingPunct="0">
                  <a:lnSpc>
                    <a:spcPct val="93000"/>
                  </a:lnSpc>
                  <a:buClr>
                    <a:schemeClr val="tx1"/>
                  </a:buClr>
                </a:pP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Example (</a:t>
                </a:r>
                <a14:m>
                  <m:oMath xmlns:m="http://schemas.openxmlformats.org/officeDocument/2006/math">
                    <m:r>
                      <a:rPr lang="en-US" sz="1361" i="1">
                        <a:latin typeface="Cambria Math" panose="02040503050406030204" pitchFamily="18" charset="0"/>
                        <a:ea typeface="Lucida Sans Unicode" pitchFamily="2"/>
                        <a:cs typeface="Lucida Sans Unicode" pitchFamily="2"/>
                      </a:rPr>
                      <m:t>𝑈</m:t>
                    </m:r>
                    <m:r>
                      <a:rPr lang="en-US" sz="1361" i="1">
                        <a:latin typeface="Cambria Math" panose="02040503050406030204" pitchFamily="18" charset="0"/>
                        <a:ea typeface="Lucida Sans Unicode" pitchFamily="2"/>
                        <a:cs typeface="Lucida Sans Unicode" pitchFamily="2"/>
                      </a:rPr>
                      <m:t>=200 </m:t>
                    </m:r>
                    <m:r>
                      <a:rPr lang="en-US" sz="1361" i="1">
                        <a:latin typeface="Cambria Math" panose="02040503050406030204" pitchFamily="18" charset="0"/>
                        <a:ea typeface="Lucida Sans Unicode" pitchFamily="2"/>
                        <a:cs typeface="Lucida Sans Unicode" pitchFamily="2"/>
                      </a:rPr>
                      <m:t>𝑉</m:t>
                    </m:r>
                  </m:oMath>
                </a14:m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  <a:ea typeface="Lucida Sans Unicode" pitchFamily="2"/>
                            <a:cs typeface="Lucida Sans Unicode" pitchFamily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361">
                            <a:latin typeface="Cambria Math" panose="02040503050406030204" pitchFamily="18" charset="0"/>
                            <a:ea typeface="Lucida Sans Unicode" pitchFamily="2"/>
                            <a:cs typeface="Lucida Sans Unicode" pitchFamily="2"/>
                          </a:rPr>
                          <m:t>E</m:t>
                        </m:r>
                      </m:e>
                      <m:sub>
                        <m:r>
                          <a:rPr lang="en-US" sz="1361">
                            <a:latin typeface="Cambria Math" panose="02040503050406030204" pitchFamily="18" charset="0"/>
                            <a:ea typeface="Lucida Sans Unicode" pitchFamily="2"/>
                            <a:cs typeface="Lucida Sans Unicode" pitchFamily="2"/>
                          </a:rPr>
                          <m:t>0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  <a:ea typeface="Lucida Sans Unicode" pitchFamily="2"/>
                        <a:cs typeface="Lucida Sans Unicode" pitchFamily="2"/>
                      </a:rPr>
                      <m:t>=1</m:t>
                    </m:r>
                    <m:r>
                      <a:rPr lang="en-US" sz="1361" i="1">
                        <a:latin typeface="Cambria Math" panose="02040503050406030204" pitchFamily="18" charset="0"/>
                        <a:ea typeface="Lucida Sans Unicode" pitchFamily="2"/>
                        <a:cs typeface="Lucida Sans Unicode" pitchFamily="2"/>
                      </a:rPr>
                      <m:t>𝑒𝑉</m:t>
                    </m:r>
                  </m:oMath>
                </a14:m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361" i="1">
                        <a:latin typeface="Cambria Math" panose="02040503050406030204" pitchFamily="18" charset="0"/>
                        <a:ea typeface="Lucida Sans Unicode" pitchFamily="2"/>
                        <a:cs typeface="Lucida Sans Unicode" pitchFamily="2"/>
                      </a:rPr>
                      <m:t>𝑙</m:t>
                    </m:r>
                    <m:r>
                      <a:rPr lang="en-US" sz="1361" i="1">
                        <a:latin typeface="Cambria Math" panose="02040503050406030204" pitchFamily="18" charset="0"/>
                        <a:ea typeface="Lucida Sans Unicode" pitchFamily="2"/>
                        <a:cs typeface="Lucida Sans Unicode" pitchFamily="2"/>
                      </a:rPr>
                      <m:t>=6</m:t>
                    </m:r>
                    <m:r>
                      <a:rPr lang="en-US" sz="1361" i="1">
                        <a:latin typeface="Cambria Math" panose="02040503050406030204" pitchFamily="18" charset="0"/>
                        <a:ea typeface="Lucida Sans Unicode" pitchFamily="2"/>
                        <a:cs typeface="Lucida Sans Unicode" pitchFamily="2"/>
                      </a:rPr>
                      <m:t>𝑚𝑚</m:t>
                    </m:r>
                  </m:oMath>
                </a14:m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)</a:t>
                </a:r>
              </a:p>
              <a:p>
                <a:pPr lvl="0" hangingPunct="0">
                  <a:lnSpc>
                    <a:spcPct val="93000"/>
                  </a:lnSpc>
                  <a:buClr>
                    <a:schemeClr val="tx1"/>
                  </a:buClr>
                </a:pPr>
                <a:r>
                  <a:rPr lang="en-US" sz="1361" dirty="0">
                    <a:solidFill>
                      <a:srgbClr val="00206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photoelectron:</a:t>
                </a: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361" dirty="0">
                    <a:solidFill>
                      <a:srgbClr val="008000"/>
                    </a:solidFill>
                    <a:latin typeface="+mn-lt"/>
                    <a:cs typeface="Arial" panose="020B0604020202020204" pitchFamily="34" charset="0"/>
                  </a:rPr>
                  <a:t>max range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sl-SI" sz="1361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sl-SI" sz="1361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1361" dirty="0">
                  <a:solidFill>
                    <a:srgbClr val="008000"/>
                  </a:solidFill>
                  <a:latin typeface="+mn-lt"/>
                  <a:ea typeface="Lucida Sans Unicode" pitchFamily="2"/>
                  <a:cs typeface="Lucida Sans Unicode" pitchFamily="2"/>
                </a:endParaRP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361" dirty="0" err="1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p.e.</a:t>
                </a: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 transit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sl-SI" sz="1361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.4 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sz="1361" i="1" dirty="0">
                  <a:solidFill>
                    <a:srgbClr val="008000"/>
                  </a:solidFill>
                  <a:latin typeface="+mn-lt"/>
                  <a:ea typeface="Lucida Sans Unicode" pitchFamily="2"/>
                  <a:cs typeface="Lucida Sans Unicode" pitchFamily="2"/>
                </a:endParaRP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61">
                        <a:latin typeface="Cambria Math" panose="02040503050406030204" pitchFamily="18" charset="0"/>
                      </a:rPr>
                      <m:t>Δt</m:t>
                    </m:r>
                    <m:r>
                      <a:rPr lang="en-US" sz="1361">
                        <a:latin typeface="Cambria Math" panose="02040503050406030204" pitchFamily="18" charset="0"/>
                      </a:rPr>
                      <m:t>≈100 </m:t>
                    </m:r>
                    <m:r>
                      <m:rPr>
                        <m:sty m:val="p"/>
                      </m:rPr>
                      <a:rPr lang="en-US" sz="1361"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endParaRPr lang="en-US" sz="1361" dirty="0">
                  <a:solidFill>
                    <a:srgbClr val="008000"/>
                  </a:solidFill>
                  <a:latin typeface="+mn-lt"/>
                  <a:ea typeface="Lucida Sans Unicode" pitchFamily="2"/>
                  <a:cs typeface="Lucida Sans Unicode" pitchFamily="2"/>
                </a:endParaRPr>
              </a:p>
              <a:p>
                <a:pPr lvl="0" hangingPunct="0">
                  <a:lnSpc>
                    <a:spcPct val="93000"/>
                  </a:lnSpc>
                  <a:buClr>
                    <a:schemeClr val="tx1"/>
                  </a:buClr>
                </a:pPr>
                <a:r>
                  <a:rPr lang="en-US" sz="1361" dirty="0">
                    <a:solidFill>
                      <a:srgbClr val="00206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backscattering:</a:t>
                </a: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max rang</a:t>
                </a:r>
                <a:r>
                  <a:rPr lang="sl-SI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e</a:t>
                </a: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l-SI" sz="1361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sl-SI" sz="1361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sl-SI" sz="1361" b="0" i="1" smtClean="0">
                        <a:latin typeface="Cambria Math" panose="02040503050406030204" pitchFamily="18" charset="0"/>
                      </a:rPr>
                      <m:t>=12 </m:t>
                    </m:r>
                    <m:r>
                      <m:rPr>
                        <m:sty m:val="p"/>
                      </m:rPr>
                      <a:rPr lang="en-US" sz="1361"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sz="136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361" dirty="0">
                  <a:latin typeface="+mn-lt"/>
                </a:endParaRP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max delay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l-SI" sz="1361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.8 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sz="1361" dirty="0">
                  <a:solidFill>
                    <a:srgbClr val="008000"/>
                  </a:solidFill>
                  <a:latin typeface="+mn-lt"/>
                  <a:ea typeface="Lucida Sans Unicode" pitchFamily="2"/>
                  <a:cs typeface="Lucida Sans Unicode" pitchFamily="2"/>
                </a:endParaRPr>
              </a:p>
            </p:txBody>
          </p:sp>
        </mc:Choice>
        <mc:Fallback>
          <p:sp>
            <p:nvSpPr>
              <p:cNvPr id="192" name="TextBox 1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06" y="1357179"/>
                <a:ext cx="4603919" cy="4222823"/>
              </a:xfrm>
              <a:prstGeom prst="rect">
                <a:avLst/>
              </a:prstGeom>
              <a:blipFill>
                <a:blip r:embed="rId2"/>
                <a:stretch>
                  <a:fillRect l="-2249" t="-1590" r="-265" b="-1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3" name="TextBox 192"/>
              <p:cNvSpPr txBox="1"/>
              <p:nvPr/>
            </p:nvSpPr>
            <p:spPr>
              <a:xfrm>
                <a:off x="4832978" y="2818508"/>
                <a:ext cx="4311022" cy="2945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compatLnSpc="0">
                <a:spAutoFit/>
              </a:bodyPr>
              <a:lstStyle/>
              <a:p>
                <a:pPr hangingPunct="0">
                  <a:lnSpc>
                    <a:spcPct val="93000"/>
                  </a:lnSpc>
                </a:pPr>
                <a:r>
                  <a:rPr lang="en-US" sz="1361" dirty="0">
                    <a:solidFill>
                      <a:srgbClr val="00206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Backscattering delay and range </a:t>
                </a: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(maximum for elastic scattering):</a:t>
                </a: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maximum range vs. angle</a:t>
                </a:r>
                <a:b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</a:b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361" i="1">
                        <a:latin typeface="Cambria Math" panose="02040503050406030204" pitchFamily="18" charset="0"/>
                      </a:rPr>
                      <m:t>𝑙𝑠𝑖𝑛</m:t>
                    </m:r>
                    <m:d>
                      <m:d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b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</a:br>
                <a:r>
                  <a:rPr lang="en-US" sz="1361" dirty="0">
                    <a:solidFill>
                      <a:srgbClr val="00206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maximum range for backscattered photoelectron is twice the photocathode – first electrode distance</a:t>
                </a: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maximum delay vs. angle</a:t>
                </a:r>
                <a:b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</a:b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</a:rPr>
                      <m:t>𝑠𝑖𝑛</m:t>
                    </m:r>
                    <m:d>
                      <m:d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br>
                  <a:rPr lang="en-US" sz="1361" dirty="0">
                    <a:latin typeface="+mn-lt"/>
                  </a:rPr>
                </a:br>
                <a:r>
                  <a:rPr lang="en-US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maximum delay is twice the photoelectron travel time</a:t>
                </a:r>
                <a:endParaRPr lang="sl-SI" sz="1361" dirty="0">
                  <a:solidFill>
                    <a:schemeClr val="accent5">
                      <a:lumMod val="50000"/>
                    </a:schemeClr>
                  </a:solidFill>
                  <a:latin typeface="+mn-lt"/>
                </a:endParaRP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sl-SI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time </a:t>
                </a:r>
                <a:r>
                  <a:rPr lang="sl-SI" sz="1361" dirty="0" err="1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of</a:t>
                </a:r>
                <a:r>
                  <a:rPr lang="sl-SI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 </a:t>
                </a:r>
                <a:r>
                  <a:rPr lang="sl-SI" sz="1361" dirty="0" err="1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arrival</a:t>
                </a:r>
                <a:r>
                  <a:rPr lang="sl-SI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 </a:t>
                </a:r>
                <a:r>
                  <a:rPr lang="sl-SI" sz="1361" dirty="0" err="1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of</a:t>
                </a:r>
                <a:r>
                  <a:rPr lang="sl-SI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 </a:t>
                </a:r>
                <a:r>
                  <a:rPr lang="sl-SI" sz="1361" dirty="0" err="1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el</a:t>
                </a:r>
                <a:r>
                  <a:rPr lang="en-US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a</a:t>
                </a:r>
                <a:r>
                  <a:rPr lang="sl-SI" sz="1361" dirty="0" err="1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stically</a:t>
                </a:r>
                <a:r>
                  <a:rPr lang="sl-SI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 </a:t>
                </a:r>
                <a:r>
                  <a:rPr lang="sl-SI" sz="1361" dirty="0" err="1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scattered</a:t>
                </a:r>
                <a:r>
                  <a:rPr lang="sl-SI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 </a:t>
                </a:r>
                <a:r>
                  <a:rPr lang="sl-SI" sz="1361" dirty="0" err="1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photoelectrons</a:t>
                </a:r>
                <a:r>
                  <a:rPr lang="sl-SI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: </a:t>
                </a:r>
                <a:r>
                  <a:rPr lang="sl-SI" sz="1361" dirty="0" err="1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flat</a:t>
                </a:r>
                <a:r>
                  <a:rPr lang="sl-SI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 </a:t>
                </a:r>
                <a:r>
                  <a:rPr lang="sl-SI" sz="1361" dirty="0" err="1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distribution</a:t>
                </a:r>
                <a:r>
                  <a:rPr lang="sl-SI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 up to </a:t>
                </a:r>
                <a:r>
                  <a:rPr lang="sl-SI" sz="1361" dirty="0" err="1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max</a:t>
                </a:r>
                <a:r>
                  <a:rPr lang="sl-SI" sz="136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361" i="1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sz="13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61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361" dirty="0">
                  <a:solidFill>
                    <a:schemeClr val="accent5">
                      <a:lumMod val="50000"/>
                    </a:schemeClr>
                  </a:solidFill>
                  <a:latin typeface="+mn-lt"/>
                </a:endParaRP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1361" dirty="0">
                  <a:solidFill>
                    <a:schemeClr val="accent5">
                      <a:lumMod val="50000"/>
                    </a:schemeClr>
                  </a:solidFill>
                  <a:latin typeface="+mn-lt"/>
                </a:endParaRPr>
              </a:p>
              <a:p>
                <a:pPr marL="133351" indent="-133351">
                  <a:lnSpc>
                    <a:spcPct val="93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361" dirty="0">
                    <a:solidFill>
                      <a:srgbClr val="008000"/>
                    </a:solidFill>
                    <a:latin typeface="+mn-lt"/>
                    <a:ea typeface="Lucida Sans Unicode" pitchFamily="2"/>
                    <a:cs typeface="Lucida Sans Unicode" pitchFamily="2"/>
                  </a:rPr>
                  <a:t>Note: the maximum range is dramatically reduced in high B-field perpendicular to the MCP-PMT window  </a:t>
                </a:r>
                <a:endParaRPr lang="sl-SI" sz="1361" dirty="0">
                  <a:solidFill>
                    <a:schemeClr val="accent5">
                      <a:lumMod val="50000"/>
                    </a:schemeClr>
                  </a:solidFill>
                  <a:latin typeface="+mn-lt"/>
                </a:endParaRPr>
              </a:p>
              <a:p>
                <a:pPr>
                  <a:lnSpc>
                    <a:spcPct val="93000"/>
                  </a:lnSpc>
                  <a:buClr>
                    <a:schemeClr val="tx1"/>
                  </a:buClr>
                </a:pPr>
                <a:endParaRPr lang="en-US" sz="1361" dirty="0">
                  <a:solidFill>
                    <a:schemeClr val="accent5">
                      <a:lumMod val="50000"/>
                    </a:schemeClr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93" name="TextBox 1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978" y="2818508"/>
                <a:ext cx="4311022" cy="2945806"/>
              </a:xfrm>
              <a:prstGeom prst="rect">
                <a:avLst/>
              </a:prstGeom>
              <a:blipFill>
                <a:blip r:embed="rId3"/>
                <a:stretch>
                  <a:fillRect l="-2546" t="-2273" r="-5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1" name="Group 210"/>
          <p:cNvGrpSpPr/>
          <p:nvPr/>
        </p:nvGrpSpPr>
        <p:grpSpPr>
          <a:xfrm>
            <a:off x="4783966" y="922278"/>
            <a:ext cx="3641428" cy="1663658"/>
            <a:chOff x="4940949" y="409533"/>
            <a:chExt cx="4121996" cy="1883214"/>
          </a:xfrm>
        </p:grpSpPr>
        <p:grpSp>
          <p:nvGrpSpPr>
            <p:cNvPr id="199" name="Group 198"/>
            <p:cNvGrpSpPr/>
            <p:nvPr/>
          </p:nvGrpSpPr>
          <p:grpSpPr>
            <a:xfrm>
              <a:off x="4940949" y="409533"/>
              <a:ext cx="4121996" cy="1883214"/>
              <a:chOff x="4147225" y="2184268"/>
              <a:chExt cx="4121996" cy="1883214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4211707" y="3066531"/>
                <a:ext cx="3563866" cy="301597"/>
              </a:xfrm>
              <a:custGeom>
                <a:avLst>
                  <a:gd name="f0" fmla="val 82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67498" tIns="35099" rIns="67498" bIns="35099" anchor="ctr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0" name="Straight Connector 9"/>
              <p:cNvSpPr/>
              <p:nvPr/>
            </p:nvSpPr>
            <p:spPr>
              <a:xfrm>
                <a:off x="4210375" y="3366782"/>
                <a:ext cx="3563866" cy="1345"/>
              </a:xfrm>
              <a:prstGeom prst="line">
                <a:avLst/>
              </a:prstGeom>
              <a:noFill/>
              <a:ln w="18000">
                <a:solidFill>
                  <a:srgbClr val="808000"/>
                </a:solidFill>
                <a:prstDash val="solid"/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4641794" y="2396764"/>
                <a:ext cx="420101" cy="967664"/>
              </a:xfrm>
              <a:custGeom>
                <a:avLst/>
                <a:gdLst>
                  <a:gd name="f0" fmla="val 0"/>
                  <a:gd name="f1" fmla="val 3"/>
                  <a:gd name="f2" fmla="val 73"/>
                  <a:gd name="f3" fmla="val 145"/>
                  <a:gd name="f4" fmla="val 52"/>
                  <a:gd name="f5" fmla="val 188"/>
                  <a:gd name="f6" fmla="val 153"/>
                  <a:gd name="f7" fmla="val 231"/>
                  <a:gd name="f8" fmla="val 255"/>
                  <a:gd name="f9" fmla="val 238"/>
                  <a:gd name="f10" fmla="val 369"/>
                  <a:gd name="f11" fmla="val 203"/>
                  <a:gd name="f12" fmla="val 467"/>
                  <a:gd name="f13" fmla="val 169"/>
                  <a:gd name="f14" fmla="val 565"/>
                  <a:gd name="f15" fmla="val 175"/>
                  <a:gd name="f16" fmla="val 683"/>
                  <a:gd name="f17" fmla="val 224"/>
                  <a:gd name="f18" fmla="val 779"/>
                  <a:gd name="f19" fmla="val 274"/>
                  <a:gd name="f20" fmla="val 875"/>
                  <a:gd name="f21" fmla="val 338"/>
                  <a:gd name="f22" fmla="val 926"/>
                  <a:gd name="f23" fmla="val 408"/>
                  <a:gd name="f24" fmla="val 932"/>
                  <a:gd name="f25" fmla="val 478"/>
                  <a:gd name="f26" fmla="val 938"/>
                  <a:gd name="f27" fmla="val 551"/>
                  <a:gd name="f28" fmla="val 980"/>
                  <a:gd name="f29" fmla="val 594"/>
                  <a:gd name="f30" fmla="val 1084"/>
                  <a:gd name="f31" fmla="val 637"/>
                  <a:gd name="f32" fmla="val 1187"/>
                  <a:gd name="f33" fmla="val 643"/>
                  <a:gd name="f34" fmla="val 1300"/>
                  <a:gd name="f35" fmla="val 612"/>
                  <a:gd name="f36" fmla="val 1394"/>
                  <a:gd name="f37" fmla="val 581"/>
                  <a:gd name="f38" fmla="val 1488"/>
                  <a:gd name="f39" fmla="val 587"/>
                  <a:gd name="f40" fmla="val 1609"/>
                  <a:gd name="f41" fmla="val 630"/>
                  <a:gd name="f42" fmla="val 1713"/>
                  <a:gd name="f43" fmla="val 672"/>
                  <a:gd name="f44" fmla="val 1818"/>
                  <a:gd name="f45" fmla="val 744"/>
                  <a:gd name="f46" fmla="val 1861"/>
                  <a:gd name="f47" fmla="val 814"/>
                  <a:gd name="f48" fmla="val 1858"/>
                  <a:gd name="f49" fmla="val 820"/>
                  <a:gd name="f50" fmla="val 1865"/>
                  <a:gd name="f51" fmla="val 890"/>
                  <a:gd name="f52" fmla="val 1864"/>
                  <a:gd name="f53" fmla="val 961"/>
                  <a:gd name="f54" fmla="val 1919"/>
                  <a:gd name="f55" fmla="val 1005"/>
                  <a:gd name="f56" fmla="val 2016"/>
                  <a:gd name="f57" fmla="val 1050"/>
                  <a:gd name="f58" fmla="val 2112"/>
                  <a:gd name="f59" fmla="val 2230"/>
                  <a:gd name="f60" fmla="val 1020"/>
                  <a:gd name="f61" fmla="val 2331"/>
                  <a:gd name="f62" fmla="val 990"/>
                  <a:gd name="f63" fmla="val 2432"/>
                  <a:gd name="f64" fmla="val 995"/>
                  <a:gd name="f65" fmla="val 2545"/>
                  <a:gd name="f66" fmla="val 1037"/>
                  <a:gd name="f67" fmla="val 2645"/>
                  <a:gd name="f68" fmla="val 1078"/>
                  <a:gd name="f69" fmla="val 2744"/>
                  <a:gd name="f70" fmla="val 1154"/>
                  <a:gd name="f71" fmla="val 2801"/>
                  <a:gd name="f72" fmla="val 1223"/>
                  <a:gd name="f73" fmla="val 2789"/>
                  <a:gd name="f74" fmla="val 1292"/>
                  <a:gd name="f75" fmla="val 2777"/>
                  <a:gd name="f76" fmla="val 1366"/>
                  <a:gd name="f77" fmla="val 2847"/>
                  <a:gd name="f78" fmla="val 1410"/>
                  <a:gd name="f79" fmla="val 2939"/>
                  <a:gd name="f80" fmla="val 1454"/>
                  <a:gd name="f81" fmla="val 3031"/>
                  <a:gd name="f82" fmla="val 1457"/>
                  <a:gd name="f83" fmla="val 3162"/>
                  <a:gd name="f84" fmla="val 1428"/>
                  <a:gd name="f85" fmla="val 3253"/>
                  <a:gd name="f86" fmla="val 1399"/>
                  <a:gd name="f87" fmla="val 3344"/>
                  <a:gd name="f88" fmla="val 1401"/>
                  <a:gd name="f89" fmla="val 3473"/>
                  <a:gd name="f90" fmla="val 1442"/>
                  <a:gd name="f91" fmla="val 3572"/>
                  <a:gd name="f92" fmla="val 1484"/>
                  <a:gd name="f93" fmla="val 3672"/>
                  <a:gd name="f94" fmla="val 1559"/>
                  <a:gd name="f95" fmla="val 3722"/>
                  <a:gd name="f96" fmla="val 1630"/>
                  <a:gd name="f97" fmla="val 372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631" h="3723">
                    <a:moveTo>
                      <a:pt x="f0" y="f1"/>
                    </a:moveTo>
                    <a:cubicBezTo>
                      <a:pt x="f2" y="f0"/>
                      <a:pt x="f3" y="f4"/>
                      <a:pt x="f5" y="f6"/>
                    </a:cubicBez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7" y="f28"/>
                      <a:pt x="f29" y="f30"/>
                    </a:cubicBezTo>
                    <a:cubicBezTo>
                      <a:pt x="f31" y="f32"/>
                      <a:pt x="f33" y="f34"/>
                      <a:pt x="f35" y="f36"/>
                    </a:cubicBezTo>
                    <a:cubicBezTo>
                      <a:pt x="f37" y="f38"/>
                      <a:pt x="f39" y="f40"/>
                      <a:pt x="f41" y="f42"/>
                    </a:cubicBezTo>
                    <a:cubicBezTo>
                      <a:pt x="f43" y="f44"/>
                      <a:pt x="f45" y="f46"/>
                      <a:pt x="f47" y="f48"/>
                    </a:cubicBez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7" y="f59"/>
                      <a:pt x="f60" y="f61"/>
                    </a:cubicBezTo>
                    <a:cubicBezTo>
                      <a:pt x="f62" y="f63"/>
                      <a:pt x="f64" y="f65"/>
                      <a:pt x="f66" y="f67"/>
                    </a:cubicBezTo>
                    <a:cubicBezTo>
                      <a:pt x="f68" y="f69"/>
                      <a:pt x="f70" y="f71"/>
                      <a:pt x="f72" y="f73"/>
                    </a:cubicBezTo>
                    <a:cubicBezTo>
                      <a:pt x="f74" y="f75"/>
                      <a:pt x="f76" y="f77"/>
                      <a:pt x="f78" y="f79"/>
                    </a:cubicBezTo>
                    <a:cubicBezTo>
                      <a:pt x="f80" y="f81"/>
                      <a:pt x="f82" y="f83"/>
                      <a:pt x="f84" y="f85"/>
                    </a:cubicBezTo>
                    <a:cubicBezTo>
                      <a:pt x="f86" y="f87"/>
                      <a:pt x="f88" y="f89"/>
                      <a:pt x="f90" y="f91"/>
                    </a:cubicBezTo>
                    <a:cubicBezTo>
                      <a:pt x="f92" y="f93"/>
                      <a:pt x="f94" y="f95"/>
                      <a:pt x="f96" y="f97"/>
                    </a:cubicBezTo>
                  </a:path>
                </a:pathLst>
              </a:custGeom>
              <a:noFill/>
              <a:ln w="18000">
                <a:solidFill>
                  <a:srgbClr val="008000"/>
                </a:solidFill>
                <a:prstDash val="solid"/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>
                    <a:spLocks noResize="1"/>
                  </p:cNvSpPr>
                  <p:nvPr/>
                </p:nvSpPr>
                <p:spPr>
                  <a:xfrm>
                    <a:off x="4503314" y="2654651"/>
                    <a:ext cx="211049" cy="2878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0" tIns="0" rIns="0" bIns="0" compatLnSpc="0">
                    <a:noAutofit/>
                  </a:bodyPr>
                  <a:lstStyle/>
                  <a:p>
                    <a:pPr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35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oMath>
                      </m:oMathPara>
                    </a14:m>
                    <a:endParaRPr lang="en-US" sz="1350">
                      <a:solidFill>
                        <a:srgbClr val="008000"/>
                      </a:solidFill>
                      <a:latin typeface="Times New Roman" pitchFamily="18"/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03314" y="2654651"/>
                    <a:ext cx="211049" cy="28781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4286" r="-17143" b="-1875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Freeform 12"/>
              <p:cNvSpPr/>
              <p:nvPr/>
            </p:nvSpPr>
            <p:spPr>
              <a:xfrm>
                <a:off x="5072214" y="3377878"/>
                <a:ext cx="415440" cy="647238"/>
              </a:xfrm>
              <a:custGeom>
                <a:avLst/>
                <a:gdLst>
                  <a:gd name="f0" fmla="val 0"/>
                  <a:gd name="f1" fmla="val 1402"/>
                  <a:gd name="f2" fmla="val 642"/>
                  <a:gd name="f3" fmla="val 1613"/>
                  <a:gd name="f4" fmla="val 2485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614" h="2486">
                    <a:moveTo>
                      <a:pt x="f0" y="f0"/>
                    </a:moveTo>
                    <a:cubicBezTo>
                      <a:pt x="f1" y="f2"/>
                      <a:pt x="f3" y="f4"/>
                      <a:pt x="f3" y="f4"/>
                    </a:cubicBezTo>
                  </a:path>
                </a:pathLst>
              </a:custGeom>
              <a:noFill/>
              <a:ln w="18000">
                <a:solidFill>
                  <a:srgbClr val="000080"/>
                </a:solidFill>
                <a:prstDash val="solid"/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>
                    <a:spLocks noResize="1"/>
                  </p:cNvSpPr>
                  <p:nvPr/>
                </p:nvSpPr>
                <p:spPr>
                  <a:xfrm>
                    <a:off x="6304887" y="3357704"/>
                    <a:ext cx="307586" cy="3130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0" tIns="0" rIns="0" bIns="0" compatLnSpc="0">
                    <a:noAutofit/>
                  </a:bodyPr>
                  <a:lstStyle/>
                  <a:p>
                    <a:pPr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1350" i="1" dirty="0">
                      <a:solidFill>
                        <a:srgbClr val="0000FF"/>
                      </a:solidFill>
                      <a:latin typeface="Times New Roman" pitchFamily="18"/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04887" y="3357704"/>
                    <a:ext cx="307586" cy="313028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2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Freeform 14"/>
              <p:cNvSpPr/>
              <p:nvPr/>
            </p:nvSpPr>
            <p:spPr>
              <a:xfrm>
                <a:off x="5501303" y="3172779"/>
                <a:ext cx="1600844" cy="853346"/>
              </a:xfrm>
              <a:custGeom>
                <a:avLst/>
                <a:gdLst>
                  <a:gd name="f0" fmla="val 0"/>
                  <a:gd name="f1" fmla="val 3281"/>
                  <a:gd name="f2" fmla="val 3373"/>
                  <a:gd name="f3" fmla="val 6216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6217" h="3282">
                    <a:moveTo>
                      <a:pt x="f0" y="f1"/>
                    </a:moveTo>
                    <a:cubicBezTo>
                      <a:pt x="f2" y="f0"/>
                      <a:pt x="f3" y="f1"/>
                      <a:pt x="f3" y="f1"/>
                    </a:cubicBezTo>
                  </a:path>
                </a:pathLst>
              </a:custGeom>
              <a:noFill/>
              <a:ln w="18000">
                <a:solidFill>
                  <a:srgbClr val="000080"/>
                </a:solidFill>
                <a:prstDash val="solid"/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20" name="Straight Connector 19"/>
              <p:cNvSpPr/>
              <p:nvPr/>
            </p:nvSpPr>
            <p:spPr>
              <a:xfrm flipV="1">
                <a:off x="5049578" y="2184268"/>
                <a:ext cx="1332" cy="147738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custDash>
                  <a:ds d="100000" sp="100000"/>
                </a:custDash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21" name="Straight Connector 20"/>
              <p:cNvSpPr/>
              <p:nvPr/>
            </p:nvSpPr>
            <p:spPr>
              <a:xfrm flipH="1">
                <a:off x="4968687" y="2487210"/>
                <a:ext cx="2167414" cy="10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custDash>
                  <a:ds d="100000" sp="100000"/>
                </a:custDash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22" name="Straight Connector 21"/>
              <p:cNvSpPr/>
              <p:nvPr/>
            </p:nvSpPr>
            <p:spPr>
              <a:xfrm flipV="1">
                <a:off x="7101148" y="2185613"/>
                <a:ext cx="998" cy="185194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custDash>
                  <a:ds d="100000" sp="100000"/>
                </a:custDash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23" name="Straight Connector 22"/>
              <p:cNvSpPr/>
              <p:nvPr/>
            </p:nvSpPr>
            <p:spPr>
              <a:xfrm flipV="1">
                <a:off x="5509292" y="2185613"/>
                <a:ext cx="1332" cy="185194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custDash>
                  <a:ds d="100000" sp="100000"/>
                </a:custDash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>
                    <a:spLocks noResize="1"/>
                  </p:cNvSpPr>
                  <p:nvPr/>
                </p:nvSpPr>
                <p:spPr>
                  <a:xfrm>
                    <a:off x="5145115" y="2193682"/>
                    <a:ext cx="299264" cy="3073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0" tIns="0" rIns="0" bIns="0" compatLnSpc="0">
                    <a:noAutofit/>
                  </a:bodyPr>
                  <a:lstStyle/>
                  <a:p>
                    <a:pPr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350" i="1" dirty="0">
                      <a:solidFill>
                        <a:srgbClr val="0000FF"/>
                      </a:solidFill>
                      <a:latin typeface="Times New Roman" pitchFamily="18"/>
                    </a:endParaRPr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115" y="2193682"/>
                    <a:ext cx="299264" cy="30731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18367" r="-6122" b="-6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>
                    <a:spLocks noResize="1"/>
                  </p:cNvSpPr>
                  <p:nvPr/>
                </p:nvSpPr>
                <p:spPr>
                  <a:xfrm>
                    <a:off x="6093838" y="2193682"/>
                    <a:ext cx="299596" cy="3073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0" tIns="0" rIns="0" bIns="0" compatLnSpc="0">
                    <a:noAutofit/>
                  </a:bodyPr>
                  <a:lstStyle/>
                  <a:p>
                    <a:pPr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0" i="1" dirty="0">
                      <a:solidFill>
                        <a:srgbClr val="0000FF"/>
                      </a:solidFill>
                      <a:latin typeface="Times New Roman" pitchFamily="18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3838" y="2193682"/>
                    <a:ext cx="299596" cy="30731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8000" r="-4000" b="-6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Straight Connector 25"/>
              <p:cNvSpPr/>
              <p:nvPr/>
            </p:nvSpPr>
            <p:spPr>
              <a:xfrm flipH="1">
                <a:off x="7742285" y="3365268"/>
                <a:ext cx="406785" cy="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custDash>
                  <a:ds d="100000" sp="100000"/>
                </a:custDash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27" name="Straight Connector 26"/>
              <p:cNvSpPr/>
              <p:nvPr/>
            </p:nvSpPr>
            <p:spPr>
              <a:xfrm flipH="1">
                <a:off x="7742285" y="4021419"/>
                <a:ext cx="413775" cy="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custDash>
                  <a:ds d="100000" sp="100000"/>
                </a:custDash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28" name="Straight Connector 27"/>
              <p:cNvSpPr/>
              <p:nvPr/>
            </p:nvSpPr>
            <p:spPr>
              <a:xfrm flipV="1">
                <a:off x="8042214" y="3291130"/>
                <a:ext cx="1332" cy="776352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custDash>
                  <a:ds d="100000" sp="100000"/>
                </a:custDash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2" name="Straight Connector 51"/>
              <p:cNvSpPr/>
              <p:nvPr/>
            </p:nvSpPr>
            <p:spPr>
              <a:xfrm>
                <a:off x="5051908" y="3371489"/>
                <a:ext cx="731015" cy="30596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3" name="Straight Connector 52"/>
              <p:cNvSpPr/>
              <p:nvPr/>
            </p:nvSpPr>
            <p:spPr>
              <a:xfrm flipV="1">
                <a:off x="5482631" y="3527163"/>
                <a:ext cx="560578" cy="49761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5737651" y="3830104"/>
                <a:ext cx="69240" cy="197030"/>
              </a:xfrm>
              <a:custGeom>
                <a:avLst/>
                <a:gdLst>
                  <a:gd name="f0" fmla="val 0"/>
                  <a:gd name="f1" fmla="val 266"/>
                  <a:gd name="f2" fmla="val 758"/>
                  <a:gd name="f3" fmla="val 265"/>
                  <a:gd name="f4" fmla="val 703"/>
                  <a:gd name="f5" fmla="val 262"/>
                  <a:gd name="f6" fmla="val 649"/>
                  <a:gd name="f7" fmla="val 256"/>
                  <a:gd name="f8" fmla="val 594"/>
                  <a:gd name="f9" fmla="val 248"/>
                  <a:gd name="f10" fmla="val 540"/>
                  <a:gd name="f11" fmla="val 237"/>
                  <a:gd name="f12" fmla="val 487"/>
                  <a:gd name="f13" fmla="val 224"/>
                  <a:gd name="f14" fmla="val 434"/>
                  <a:gd name="f15" fmla="val 208"/>
                  <a:gd name="f16" fmla="val 381"/>
                  <a:gd name="f17" fmla="val 190"/>
                  <a:gd name="f18" fmla="val 330"/>
                  <a:gd name="f19" fmla="val 170"/>
                  <a:gd name="f20" fmla="val 279"/>
                  <a:gd name="f21" fmla="val 147"/>
                  <a:gd name="f22" fmla="val 230"/>
                  <a:gd name="f23" fmla="val 122"/>
                  <a:gd name="f24" fmla="val 181"/>
                  <a:gd name="f25" fmla="val 94"/>
                  <a:gd name="f26" fmla="val 134"/>
                  <a:gd name="f27" fmla="val 65"/>
                  <a:gd name="f28" fmla="val 88"/>
                  <a:gd name="f29" fmla="val 33"/>
                  <a:gd name="f30" fmla="val 43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67" h="759">
                    <a:moveTo>
                      <a:pt x="f1" y="f2"/>
                    </a:moveTo>
                    <a:lnTo>
                      <a:pt x="f3" y="f4"/>
                    </a:lnTo>
                    <a:lnTo>
                      <a:pt x="f5" y="f6"/>
                    </a:lnTo>
                    <a:lnTo>
                      <a:pt x="f7" y="f8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5" y="f16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lnTo>
                      <a:pt x="f27" y="f28"/>
                    </a:lnTo>
                    <a:lnTo>
                      <a:pt x="f29" y="f30"/>
                    </a:lnTo>
                    <a:lnTo>
                      <a:pt x="f0" y="f0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/>
                  <p:cNvSpPr txBox="1">
                    <a:spLocks noResize="1"/>
                  </p:cNvSpPr>
                  <p:nvPr/>
                </p:nvSpPr>
                <p:spPr>
                  <a:xfrm>
                    <a:off x="5098845" y="3497911"/>
                    <a:ext cx="205390" cy="2881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0" tIns="0" rIns="0" bIns="0" compatLnSpc="0">
                    <a:noAutofit/>
                  </a:bodyPr>
                  <a:lstStyle/>
                  <a:p>
                    <a:pPr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3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oMath>
                      </m:oMathPara>
                    </a14:m>
                    <a:endParaRPr lang="en-US" sz="1350" dirty="0">
                      <a:solidFill>
                        <a:srgbClr val="000000"/>
                      </a:solidFill>
                      <a:latin typeface="Times New Roman" pitchFamily="18"/>
                    </a:endParaRPr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8845" y="3497911"/>
                    <a:ext cx="205390" cy="288147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11765" r="-1176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>
                    <a:spLocks noResize="1"/>
                  </p:cNvSpPr>
                  <p:nvPr/>
                </p:nvSpPr>
                <p:spPr>
                  <a:xfrm>
                    <a:off x="5805560" y="3729236"/>
                    <a:ext cx="199731" cy="2878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0" tIns="0" rIns="0" bIns="0" compatLnSpc="0">
                    <a:noAutofit/>
                  </a:bodyPr>
                  <a:lstStyle/>
                  <a:p>
                    <a:pPr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3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oMath>
                      </m:oMathPara>
                    </a14:m>
                    <a:endParaRPr lang="en-US" sz="1350">
                      <a:solidFill>
                        <a:srgbClr val="000000"/>
                      </a:solidFill>
                      <a:latin typeface="Times New Roman" pitchFamily="18"/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05560" y="3729236"/>
                    <a:ext cx="199731" cy="287811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36364" t="-2128" r="-36364" b="-3191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Freeform 56"/>
              <p:cNvSpPr/>
              <p:nvPr/>
            </p:nvSpPr>
            <p:spPr>
              <a:xfrm>
                <a:off x="4887463" y="3205057"/>
                <a:ext cx="330222" cy="333875"/>
              </a:xfrm>
              <a:custGeom>
                <a:avLst/>
                <a:gdLst>
                  <a:gd name="stAng" fmla="val 1215000"/>
                  <a:gd name="enAng" fmla="val 5257200"/>
                  <a:gd name="sw1" fmla="+- enAng 0 stAng"/>
                  <a:gd name="sw2" fmla="+- sw1 21600000 0"/>
                  <a:gd name="swAng" fmla="?: sw1 sw1 sw2"/>
                  <a:gd name="wt1" fmla="sin 10800 stAng"/>
                  <a:gd name="ht1" fmla="cos 10800 stAng"/>
                  <a:gd name="dx1" fmla="cat2 10800 ht1 wt1"/>
                  <a:gd name="dy1" fmla="sat2 10800 ht1 wt1"/>
                  <a:gd name="x1" fmla="+- 10800 dx1 0"/>
                  <a:gd name="y1" fmla="+- 10800 dy1 0"/>
                  <a:gd name="wt2" fmla="sin 10800 enAng"/>
                  <a:gd name="ht2" fmla="cos 10800 enAng"/>
                  <a:gd name="dx2" fmla="cat2 10800 ht2 wt2"/>
                  <a:gd name="dy2" fmla="sat2 10800 ht2 wt2"/>
                  <a:gd name="x2" fmla="+- 10800 dx2 0"/>
                  <a:gd name="y2" fmla="+- 10800 dy2 0"/>
                  <a:gd name="idx" fmla="cos 10800 2700000"/>
                  <a:gd name="idy" fmla="sin 10800 2700000"/>
                  <a:gd name="il" fmla="+- 10800 0 idx"/>
                  <a:gd name="ir" fmla="+- 10800 idx 0"/>
                  <a:gd name="it" fmla="+- 10800 0 idy"/>
                  <a:gd name="ib" fmla="+- 10800 idy 0"/>
                  <a:gd name="low" fmla="val 0"/>
                  <a:gd name="mid" fmla="val 10800"/>
                  <a:gd name="high" fmla="val 21600"/>
                </a:gdLst>
                <a:ahLst/>
                <a:cxnLst>
                  <a:cxn ang="0">
                    <a:pos x="high" y="mid"/>
                  </a:cxn>
                  <a:cxn ang="cd4">
                    <a:pos x="mid" y="high"/>
                  </a:cxn>
                  <a:cxn ang="cd2">
                    <a:pos x="low" y="mid"/>
                  </a:cxn>
                  <a:cxn ang="3cd4">
                    <a:pos x="mid" y="low"/>
                  </a:cxn>
                </a:cxnLst>
                <a:rect l="il" t="it" r="ir" b="ib"/>
                <a:pathLst>
                  <a:path w="21600" h="21600" fill="none">
                    <a:moveTo>
                      <a:pt x="x1" y="y1"/>
                    </a:moveTo>
                    <a:arcTo wR="mid" hR="mid" stAng="stAng" swAng="swAng"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4" name="TextBox 193"/>
                  <p:cNvSpPr txBox="1">
                    <a:spLocks noResize="1"/>
                  </p:cNvSpPr>
                  <p:nvPr/>
                </p:nvSpPr>
                <p:spPr>
                  <a:xfrm>
                    <a:off x="8063831" y="3549123"/>
                    <a:ext cx="205390" cy="2881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0" tIns="0" rIns="0" bIns="0" compatLnSpc="0">
                    <a:noAutofit/>
                  </a:bodyPr>
                  <a:lstStyle/>
                  <a:p>
                    <a:pPr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oMath>
                      </m:oMathPara>
                    </a14:m>
                    <a:endParaRPr lang="en-US" sz="1350" dirty="0">
                      <a:solidFill>
                        <a:srgbClr val="000000"/>
                      </a:solidFill>
                      <a:latin typeface="Times New Roman" pitchFamily="18"/>
                    </a:endParaRPr>
                  </a:p>
                </p:txBody>
              </p:sp>
            </mc:Choice>
            <mc:Fallback xmlns="">
              <p:sp>
                <p:nvSpPr>
                  <p:cNvPr id="194" name="TextBox 19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3831" y="3549123"/>
                    <a:ext cx="205390" cy="288147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12121" r="-9091" b="-638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5" name="Straight Connector 194"/>
              <p:cNvSpPr/>
              <p:nvPr/>
            </p:nvSpPr>
            <p:spPr>
              <a:xfrm>
                <a:off x="4186863" y="4032094"/>
                <a:ext cx="3563866" cy="134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</a:ln>
            </p:spPr>
            <p:txBody>
              <a:bodyPr vert="horz" wrap="square" lIns="67498" tIns="35099" rIns="67498" bIns="35099" anchor="t" anchorCtr="0" compatLnSpc="0">
                <a:noAutofit/>
              </a:bodyPr>
              <a:lstStyle/>
              <a:p>
                <a:pPr hangingPunct="0"/>
                <a:endParaRPr lang="en-US" sz="1800">
                  <a:latin typeface="Times New Roman" pitchFamily="18"/>
                  <a:ea typeface="MS Gothic" pitchFamily="2"/>
                  <a:cs typeface="Tahoma" pitchFamily="2"/>
                </a:endParaRPr>
              </a:p>
            </p:txBody>
          </p:sp>
          <p:cxnSp>
            <p:nvCxnSpPr>
              <p:cNvPr id="197" name="Straight Arrow Connector 196"/>
              <p:cNvCxnSpPr/>
              <p:nvPr/>
            </p:nvCxnSpPr>
            <p:spPr>
              <a:xfrm>
                <a:off x="4236093" y="3377878"/>
                <a:ext cx="0" cy="6391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8" name="Rectangle 197"/>
                  <p:cNvSpPr/>
                  <p:nvPr/>
                </p:nvSpPr>
                <p:spPr>
                  <a:xfrm>
                    <a:off x="4147225" y="3506407"/>
                    <a:ext cx="408856" cy="33968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𝑈</m:t>
                          </m:r>
                        </m:oMath>
                      </m:oMathPara>
                    </a14:m>
                    <a:endParaRPr lang="en-US" sz="1350" dirty="0"/>
                  </a:p>
                </p:txBody>
              </p:sp>
            </mc:Choice>
            <mc:Fallback xmlns="">
              <p:sp>
                <p:nvSpPr>
                  <p:cNvPr id="198" name="Rectangle 19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47225" y="3506407"/>
                    <a:ext cx="408856" cy="33968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0" name="Straight Arrow Connector 199"/>
            <p:cNvCxnSpPr/>
            <p:nvPr/>
          </p:nvCxnSpPr>
          <p:spPr>
            <a:xfrm>
              <a:off x="6178442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>
              <a:off x="6815062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/>
            <p:nvPr/>
          </p:nvCxnSpPr>
          <p:spPr>
            <a:xfrm>
              <a:off x="6496752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>
              <a:off x="5860132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/>
            <p:cNvCxnSpPr/>
            <p:nvPr/>
          </p:nvCxnSpPr>
          <p:spPr>
            <a:xfrm>
              <a:off x="5541822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/>
            <p:nvPr/>
          </p:nvCxnSpPr>
          <p:spPr>
            <a:xfrm>
              <a:off x="5223512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/>
            <p:nvPr/>
          </p:nvCxnSpPr>
          <p:spPr>
            <a:xfrm>
              <a:off x="7769992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/>
            <p:nvPr/>
          </p:nvCxnSpPr>
          <p:spPr>
            <a:xfrm>
              <a:off x="8406616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/>
            <p:cNvCxnSpPr/>
            <p:nvPr/>
          </p:nvCxnSpPr>
          <p:spPr>
            <a:xfrm>
              <a:off x="8088302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/>
            <p:cNvCxnSpPr/>
            <p:nvPr/>
          </p:nvCxnSpPr>
          <p:spPr>
            <a:xfrm>
              <a:off x="7451682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>
            <a:xfrm>
              <a:off x="7133372" y="1603143"/>
              <a:ext cx="0" cy="639169"/>
            </a:xfrm>
            <a:prstGeom prst="straightConnector1">
              <a:avLst/>
            </a:prstGeom>
            <a:ln w="6350">
              <a:solidFill>
                <a:schemeClr val="bg2">
                  <a:lumMod val="75000"/>
                </a:schemeClr>
              </a:solidFill>
              <a:prstDash val="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/>
          <p:cNvSpPr txBox="1">
            <a:spLocks/>
          </p:cNvSpPr>
          <p:nvPr/>
        </p:nvSpPr>
        <p:spPr bwMode="auto">
          <a:xfrm>
            <a:off x="231775" y="218439"/>
            <a:ext cx="6105525" cy="522287"/>
          </a:xfrm>
          <a:prstGeom prst="rect">
            <a:avLst/>
          </a:prstGeom>
          <a:solidFill>
            <a:schemeClr val="bg1"/>
          </a:solidFill>
          <a:ln w="57150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1C1CFF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sz="2800" b="0" kern="0">
                <a:latin typeface="+mn-lt"/>
              </a:rPr>
              <a:t>Photoelectron in uniform electric field</a:t>
            </a:r>
            <a:endParaRPr lang="en-US" sz="2800" b="0" kern="0" dirty="0">
              <a:latin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48126" y="6093296"/>
            <a:ext cx="1408742" cy="147476"/>
          </a:xfrm>
          <a:prstGeom prst="rect">
            <a:avLst/>
          </a:prstGeom>
          <a:solidFill>
            <a:srgbClr val="FFFFCC"/>
          </a:solidFill>
          <a:ln w="36000">
            <a:solidFill>
              <a:srgbClr val="800000"/>
            </a:solidFill>
            <a:prstDash val="solid"/>
            <a:round/>
          </a:ln>
        </p:spPr>
        <p:txBody>
          <a:bodyPr wrap="none" lIns="26999" tIns="0" rIns="26999" bIns="0" compatLnSpc="0">
            <a:spAutoFit/>
          </a:bodyPr>
          <a:lstStyle/>
          <a:p>
            <a:pPr>
              <a:defRPr/>
            </a:pP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S. </a:t>
            </a:r>
            <a:r>
              <a:rPr lang="en-US" sz="1000" kern="0" dirty="0" err="1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Korpar</a:t>
            </a:r>
            <a:r>
              <a:rPr lang="en-US" sz="1000" kern="0" dirty="0">
                <a:solidFill>
                  <a:srgbClr val="000000"/>
                </a:solidFill>
                <a:latin typeface="ArialMT" pitchFamily="34"/>
                <a:ea typeface="ArialMT" pitchFamily="34"/>
                <a:cs typeface="ArialMT" pitchFamily="34"/>
              </a:rPr>
              <a:t>, Talk at PD07</a:t>
            </a:r>
            <a:endParaRPr lang="en-US" sz="1100" kern="0" dirty="0">
              <a:solidFill>
                <a:srgbClr val="000000"/>
              </a:solidFill>
              <a:latin typeface="ArialMT" pitchFamily="34"/>
              <a:ea typeface="ArialMT" pitchFamily="34"/>
              <a:cs typeface="ArialMT" pitchFamily="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89121" y="2514004"/>
            <a:ext cx="831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MCP</a:t>
            </a:r>
            <a:r>
              <a:rPr lang="en-US" sz="1200" dirty="0"/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54500" y="1415097"/>
            <a:ext cx="129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err="1"/>
              <a:t>window</a:t>
            </a:r>
            <a:r>
              <a:rPr lang="sl-SI" sz="1200" dirty="0"/>
              <a:t> </a:t>
            </a:r>
            <a:r>
              <a:rPr lang="sl-SI" sz="1200" dirty="0" err="1"/>
              <a:t>with</a:t>
            </a:r>
            <a:r>
              <a:rPr lang="sl-SI" sz="1200" dirty="0"/>
              <a:t> </a:t>
            </a:r>
            <a:r>
              <a:rPr lang="sl-SI" sz="1200" dirty="0" err="1"/>
              <a:t>photocathode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2940654"/>
      </p:ext>
    </p:extLst>
  </p:cSld>
  <p:clrMapOvr>
    <a:masterClrMapping/>
  </p:clrMapOvr>
</p:sld>
</file>

<file path=ppt/theme/theme1.xml><?xml version="1.0" encoding="utf-8"?>
<a:theme xmlns:a="http://schemas.openxmlformats.org/drawingml/2006/main" name="hawaii-new">
  <a:themeElements>
    <a:clrScheme name="hawaii-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hawaii-new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eaLnBrk="1">
          <a:lnSpc>
            <a:spcPct val="112000"/>
          </a:lnSpc>
          <a:buClr>
            <a:srgbClr val="000000"/>
          </a:buClr>
          <a:buSzPct val="45000"/>
          <a:buFont typeface="StarSymbol"/>
          <a:buNone/>
          <a:defRPr sz="2000" dirty="0" smtClean="0">
            <a:solidFill>
              <a:schemeClr val="accent2"/>
            </a:solidFill>
          </a:defRPr>
        </a:defPPr>
      </a:lstStyle>
    </a:spDef>
  </a:objectDefaults>
  <a:extraClrSchemeLst>
    <a:extraClrScheme>
      <a:clrScheme name="hawaii-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waii-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waii-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waii-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waii-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waii-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waii-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C:\ppt\belle\aerorich\hawaii-new.ppt</Template>
  <TotalTime>89748</TotalTime>
  <Words>4871</Words>
  <Application>Microsoft Office PowerPoint</Application>
  <PresentationFormat>On-screen Show (4:3)</PresentationFormat>
  <Paragraphs>648</Paragraphs>
  <Slides>58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Aptos</vt:lpstr>
      <vt:lpstr>Arial</vt:lpstr>
      <vt:lpstr>ArialMT</vt:lpstr>
      <vt:lpstr>Calibri</vt:lpstr>
      <vt:lpstr>Cambria Math</vt:lpstr>
      <vt:lpstr>Comic Sans MS</vt:lpstr>
      <vt:lpstr>StarSymbol</vt:lpstr>
      <vt:lpstr>Symbol</vt:lpstr>
      <vt:lpstr>Tahoma</vt:lpstr>
      <vt:lpstr>Times New Roman</vt:lpstr>
      <vt:lpstr>Wingdings</vt:lpstr>
      <vt:lpstr>hawaii-new</vt:lpstr>
      <vt:lpstr>Novel photon detectors</vt:lpstr>
      <vt:lpstr>Introduction: why?</vt:lpstr>
      <vt:lpstr>Contents</vt:lpstr>
      <vt:lpstr>Vacuum-based photodetectors</vt:lpstr>
      <vt:lpstr>Multianode photomultiplier tubes (PMTs)</vt:lpstr>
      <vt:lpstr>Micro Channel Plate PMT (MCP-PMT)</vt:lpstr>
      <vt:lpstr>Micro Channel Plate PMT (MCP-PMT)</vt:lpstr>
      <vt:lpstr>MCP-PMT: single photon pulse height and timing</vt:lpstr>
      <vt:lpstr>PowerPoint Presentation</vt:lpstr>
      <vt:lpstr>MCP PMT modeling</vt:lpstr>
      <vt:lpstr>LAPPD (large area picosecond photodetector) Gen II</vt:lpstr>
      <vt:lpstr>LAPPD – timing distribution</vt:lpstr>
      <vt:lpstr>PowerPoint Presentation</vt:lpstr>
      <vt:lpstr>PowerPoint Presentation</vt:lpstr>
      <vt:lpstr>MCP PMT ageing</vt:lpstr>
      <vt:lpstr>MCP PMTs: high rate operation</vt:lpstr>
      <vt:lpstr>PowerPoint Presentation</vt:lpstr>
      <vt:lpstr>Possible Future of Electron Multiplication</vt:lpstr>
      <vt:lpstr>Hybrid photodetectors (HPD, HAPD)</vt:lpstr>
      <vt:lpstr>PowerPoint Presentation</vt:lpstr>
      <vt:lpstr>PowerPoint Presentation</vt:lpstr>
      <vt:lpstr>SiPMs as single photon detectors</vt:lpstr>
      <vt:lpstr>PowerPoint Presentation</vt:lpstr>
      <vt:lpstr>SiPM: parameter correlation</vt:lpstr>
      <vt:lpstr>PowerPoint Presentation</vt:lpstr>
      <vt:lpstr>PowerPoint Presentation</vt:lpstr>
      <vt:lpstr>SiPM: timing variation</vt:lpstr>
      <vt:lpstr>PowerPoint Presentation</vt:lpstr>
      <vt:lpstr>PowerPoint Presentation</vt:lpstr>
      <vt:lpstr>Reduction of optical crosstalk</vt:lpstr>
      <vt:lpstr>Backside illuminated SiPMs</vt:lpstr>
      <vt:lpstr>Ultragranular SiPMs with integrated electronics</vt:lpstr>
      <vt:lpstr>SiMs: SPAD with micro-lenses</vt:lpstr>
      <vt:lpstr>Light concentrators</vt:lpstr>
      <vt:lpstr>PowerPoint Presentation</vt:lpstr>
      <vt:lpstr>Microlenses for light collection</vt:lpstr>
      <vt:lpstr>Microlenses for light collection 2</vt:lpstr>
      <vt:lpstr>SiPMs: Radiation damage</vt:lpstr>
      <vt:lpstr>PowerPoint Presentation</vt:lpstr>
      <vt:lpstr>SiPMs: Radiation damage, annealing at elevated temperatures</vt:lpstr>
      <vt:lpstr>SiPMs: radiation damage, mitigation</vt:lpstr>
      <vt:lpstr>SiPMs: Radiation damage, annealing at elevated temperatures</vt:lpstr>
      <vt:lpstr>SiPMs: radiation damage, mitigation</vt:lpstr>
      <vt:lpstr>New materials</vt:lpstr>
      <vt:lpstr>Gas based photon detectors</vt:lpstr>
      <vt:lpstr>PowerPoint Presentation</vt:lpstr>
      <vt:lpstr>Summary and outlook</vt:lpstr>
      <vt:lpstr>Back-up slides</vt:lpstr>
      <vt:lpstr>ECFA Detector R&amp;D Roadmap</vt:lpstr>
      <vt:lpstr>Detector research and development themes (DRDTs)</vt:lpstr>
      <vt:lpstr>ECFA Detector R&amp;D Roadmap implementation: Detector R&amp;D (DRD) Collaborations</vt:lpstr>
      <vt:lpstr>DRD4: photon detectors and PID</vt:lpstr>
      <vt:lpstr>DRD4 : photon detectors and PID</vt:lpstr>
      <vt:lpstr>DRD4:WP4.1 Solid-State Photodetectors</vt:lpstr>
      <vt:lpstr>DRD4:WP4.2 Vacuum-based Photodetectors</vt:lpstr>
      <vt:lpstr>Rate Capability</vt:lpstr>
      <vt:lpstr>Radiation Tolerance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krizan</dc:creator>
  <cp:lastModifiedBy>Peter Križan</cp:lastModifiedBy>
  <cp:revision>552</cp:revision>
  <cp:lastPrinted>2023-09-04T13:31:08Z</cp:lastPrinted>
  <dcterms:created xsi:type="dcterms:W3CDTF">2004-01-17T11:05:48Z</dcterms:created>
  <dcterms:modified xsi:type="dcterms:W3CDTF">2025-06-06T16:47:22Z</dcterms:modified>
</cp:coreProperties>
</file>